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3"/>
  </p:notesMasterIdLst>
  <p:sldIdLst>
    <p:sldId id="256"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58" r:id="rId19"/>
    <p:sldId id="259" r:id="rId20"/>
    <p:sldId id="260"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7ea82d5e2_26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d7ea82d5e2_26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caa3b53b2_0_131:notes"/>
          <p:cNvSpPr txBox="1">
            <a:spLocks noGrp="1"/>
          </p:cNvSpPr>
          <p:nvPr>
            <p:ph type="body" idx="1"/>
          </p:nvPr>
        </p:nvSpPr>
        <p:spPr>
          <a:xfrm>
            <a:off x="685802"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t>Where we are now:</a:t>
            </a:r>
            <a:r>
              <a:rPr lang="en"/>
              <a:t> The programming phase started in November 2020, consultations were held with CSOs at country level between November - March 2021, during which the EU was developing detailed priorities for each country or global thematic, as well as the TEIs and requesting CSOs inputs. Regional programme consultations have been happening in Brussels since March 2021 and Concord and some members have been able to partiicpate and coordinate inputs in person and in writing for each consultation. The work has been led by the regional/ thematic focal point groups. </a:t>
            </a:r>
            <a:endParaRPr/>
          </a:p>
          <a:p>
            <a:pPr marL="0" lvl="0" indent="0" algn="l" rtl="0">
              <a:spcBef>
                <a:spcPts val="0"/>
              </a:spcBef>
              <a:spcAft>
                <a:spcPts val="0"/>
              </a:spcAft>
              <a:buClr>
                <a:schemeClr val="dk1"/>
              </a:buClr>
              <a:buSzPts val="1100"/>
              <a:buFont typeface="Arial"/>
              <a:buNone/>
            </a:pPr>
            <a:r>
              <a:rPr lang="en"/>
              <a:t>The EUDs are also working on which actors or funding modality are best placed to achieve the expected impact.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u="sng"/>
              <a:t>Analysis of the process:</a:t>
            </a:r>
            <a:r>
              <a:rPr lang="en"/>
              <a:t>A The programming exercise should be an inclusive process encompassing broad and transparent consultations with different</a:t>
            </a:r>
            <a:endParaRPr/>
          </a:p>
          <a:p>
            <a:pPr marL="0" lvl="0" indent="0" algn="l" rtl="0">
              <a:spcBef>
                <a:spcPts val="0"/>
              </a:spcBef>
              <a:spcAft>
                <a:spcPts val="0"/>
              </a:spcAft>
              <a:buClr>
                <a:schemeClr val="dk1"/>
              </a:buClr>
              <a:buSzPts val="1100"/>
              <a:buFont typeface="Arial"/>
              <a:buNone/>
            </a:pPr>
            <a:r>
              <a:rPr lang="en"/>
              <a:t>stakeholders in the countries - including civil society. EU Delegations were able to choose how to manage these consultations in the most appropriate manner. Concord has been tracking the consultations, to ensure that its members and wider civil society were informed to participate, and feeding back on this to the EU in Brussels throughout the process to hold the EU to account on the inclusive consultations process. Although we found that Concord was able to support better access to the consultations, based on reports from countries not all processes were v meaningful and the whole process was quite rushed. Without further input on the MIPs it is questionable to what extent Civil Soc was able to really influence programmes. A strategic piece of work to analyse the process is planned before end of the year to be shared with the EC.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u="sng"/>
              <a:t>Approval:</a:t>
            </a:r>
            <a:r>
              <a:rPr lang="en" b="1"/>
              <a:t> </a:t>
            </a:r>
            <a:r>
              <a:rPr lang="en"/>
              <a:t>expected by the end of the year although EUDs are already able to launch certain aspects of the new programmes in line with Covid flexible procedures where deemed necessary in the particular country. There are ongoing regional consultations this week (LAC and the Southern neighbourhood) and there may be some ongoing in countries up to the summer. Concord has requested that EUDS share draft MIPs for further inputs, at least at regional level. However this has not been confirmed. We believe the next window of opportunity to influence this process may be through the public consultation to be held in June, while the EP has the opportunity to feedback on the sub-regional priorities in the MIPs (delegated acts).The EP continues to have a role in dialogue but not in the final approval process by the EC/MS.</a:t>
            </a:r>
            <a:endParaRPr/>
          </a:p>
        </p:txBody>
      </p:sp>
      <p:sp>
        <p:nvSpPr>
          <p:cNvPr id="275" name="Google Shape;275;gdcaa3b53b2_0_131:notes"/>
          <p:cNvSpPr>
            <a:spLocks noGrp="1" noRot="1" noChangeAspect="1"/>
          </p:cNvSpPr>
          <p:nvPr>
            <p:ph type="sldImg" idx="2"/>
          </p:nvPr>
        </p:nvSpPr>
        <p:spPr>
          <a:xfrm>
            <a:off x="2021320" y="1144602"/>
            <a:ext cx="2815500" cy="3083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fd07b0330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fd07b0330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of the MIPs analysis to be done by the Programming group will be to focus on the balance of priorities and benchmarks</a:t>
            </a:r>
            <a:endParaRPr/>
          </a:p>
          <a:p>
            <a:pPr marL="0" lvl="0" indent="0" algn="l" rtl="0">
              <a:spcBef>
                <a:spcPts val="0"/>
              </a:spcBef>
              <a:spcAft>
                <a:spcPts val="0"/>
              </a:spcAft>
              <a:buNone/>
            </a:pPr>
            <a:r>
              <a:rPr lang="en"/>
              <a:t>Human development benchmark was added later which is positive, but not seeing this reflected really well in the programmes so far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caa3b53b2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dcaa3b53b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7ea82d5e2_26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d7ea82d5e2_26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7ea82d5e2_26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d7ea82d5e2_26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7ea82d5e2_26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d7ea82d5e2_26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7ea82d5e2_26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d7ea82d5e2_26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7ea82d5e2_26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d7ea82d5e2_26_4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799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7ea82d5e2_26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d7ea82d5e2_26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1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7ea82d5e2_26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d7ea82d5e2_26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7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caa3b53b2_0_80:notes"/>
          <p:cNvSpPr txBox="1">
            <a:spLocks noGrp="1"/>
          </p:cNvSpPr>
          <p:nvPr>
            <p:ph type="body" idx="1"/>
          </p:nvPr>
        </p:nvSpPr>
        <p:spPr>
          <a:xfrm>
            <a:off x="685802"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dcaa3b53b2_0_80:notes"/>
          <p:cNvSpPr>
            <a:spLocks noGrp="1" noRot="1" noChangeAspect="1"/>
          </p:cNvSpPr>
          <p:nvPr>
            <p:ph type="sldImg" idx="2"/>
          </p:nvPr>
        </p:nvSpPr>
        <p:spPr>
          <a:xfrm>
            <a:off x="2021320" y="1144602"/>
            <a:ext cx="2815500" cy="3083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fd07b0330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9fd07b0330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7ea82d5e2_26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7ea82d5e2_26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caa3b53b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caa3b53b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4d2c6326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d4d2c6326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7ea82d5e2_26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7ea82d5e2_26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7ea82d5e2_26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7ea82d5e2_26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7ea82d5e2_26_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d7ea82d5e2_26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7ea82d5e2_26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7ea82d5e2_26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 pooling of resources with a view to promote EU values through external action as well as incr efficiency =closer collaboration between EU MS and institutions as well as development banks. Increasing importance of MS agencies in setting EU programme priorities in country, particularly through TEIs which they will co-lead and co-fund as well as co-developing</a:t>
            </a:r>
            <a:endParaRPr/>
          </a:p>
          <a:p>
            <a:pPr marL="0" lvl="0" indent="0" algn="l" rtl="0">
              <a:spcBef>
                <a:spcPts val="0"/>
              </a:spcBef>
              <a:spcAft>
                <a:spcPts val="0"/>
              </a:spcAft>
              <a:buNone/>
            </a:pPr>
            <a:r>
              <a:rPr lang="en"/>
              <a:t>2-3 TEIs per country and region, but looks like more in regional programmes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D9A938"/>
              </a:buClr>
              <a:buSzPts val="4000"/>
              <a:buFont typeface="Calibri"/>
              <a:buNone/>
              <a:defRPr sz="4000">
                <a:solidFill>
                  <a:srgbClr val="D9A93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53" name="Google Shape;53;p13" descr="CONCORDcol new.eps"/>
          <p:cNvPicPr preferRelativeResize="0"/>
          <p:nvPr/>
        </p:nvPicPr>
        <p:blipFill rotWithShape="1">
          <a:blip r:embed="rId2">
            <a:alphaModFix/>
          </a:blip>
          <a:srcRect/>
          <a:stretch/>
        </p:blipFill>
        <p:spPr>
          <a:xfrm>
            <a:off x="6936377" y="4693815"/>
            <a:ext cx="1434465" cy="3472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4"/>
        <p:cNvGrpSpPr/>
        <p:nvPr/>
      </p:nvGrpSpPr>
      <p:grpSpPr>
        <a:xfrm>
          <a:off x="0" y="0"/>
          <a:ext cx="0" cy="0"/>
          <a:chOff x="0" y="0"/>
          <a:chExt cx="0" cy="0"/>
        </a:xfrm>
      </p:grpSpPr>
      <p:sp>
        <p:nvSpPr>
          <p:cNvPr id="55" name="Google Shape;55;p14"/>
          <p:cNvSpPr/>
          <p:nvPr/>
        </p:nvSpPr>
        <p:spPr>
          <a:xfrm>
            <a:off x="0" y="990776"/>
            <a:ext cx="9144000" cy="4207500"/>
          </a:xfrm>
          <a:prstGeom prst="rect">
            <a:avLst/>
          </a:prstGeom>
          <a:solidFill>
            <a:srgbClr val="E2B647"/>
          </a:solidFill>
          <a:ln>
            <a:noFill/>
          </a:ln>
        </p:spPr>
        <p:txBody>
          <a:bodyPr spcFirstLastPara="1" wrap="square" lIns="68575" tIns="34275" rIns="68575" bIns="34275" anchor="ctr" anchorCtr="0">
            <a:noAutofit/>
          </a:bodyPr>
          <a:lstStyle/>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56" name="Google Shape;56;p14"/>
          <p:cNvSpPr/>
          <p:nvPr/>
        </p:nvSpPr>
        <p:spPr>
          <a:xfrm>
            <a:off x="0" y="0"/>
            <a:ext cx="9144000" cy="172500"/>
          </a:xfrm>
          <a:prstGeom prst="rect">
            <a:avLst/>
          </a:prstGeom>
          <a:solidFill>
            <a:srgbClr val="E2B64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 name="Google Shape;57;p14"/>
          <p:cNvSpPr txBox="1"/>
          <p:nvPr/>
        </p:nvSpPr>
        <p:spPr>
          <a:xfrm>
            <a:off x="0" y="199212"/>
            <a:ext cx="9144000" cy="762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4500" b="1">
                <a:solidFill>
                  <a:srgbClr val="E2B647"/>
                </a:solidFill>
                <a:latin typeface="Calibri"/>
                <a:ea typeface="Calibri"/>
                <a:cs typeface="Calibri"/>
                <a:sym typeface="Calibri"/>
              </a:rPr>
              <a:t>Thank you! </a:t>
            </a:r>
            <a:endParaRPr sz="4500" b="1">
              <a:solidFill>
                <a:srgbClr val="E2B647"/>
              </a:solidFill>
              <a:latin typeface="Calibri"/>
              <a:ea typeface="Calibri"/>
              <a:cs typeface="Calibri"/>
              <a:sym typeface="Calibri"/>
            </a:endParaRPr>
          </a:p>
        </p:txBody>
      </p:sp>
      <p:pic>
        <p:nvPicPr>
          <p:cNvPr id="58" name="Google Shape;58;p14"/>
          <p:cNvPicPr preferRelativeResize="0"/>
          <p:nvPr/>
        </p:nvPicPr>
        <p:blipFill rotWithShape="1">
          <a:blip r:embed="rId2">
            <a:alphaModFix/>
          </a:blip>
          <a:srcRect/>
          <a:stretch/>
        </p:blipFill>
        <p:spPr>
          <a:xfrm>
            <a:off x="3687590" y="4644276"/>
            <a:ext cx="305252" cy="305252"/>
          </a:xfrm>
          <a:prstGeom prst="rect">
            <a:avLst/>
          </a:prstGeom>
          <a:noFill/>
          <a:ln>
            <a:noFill/>
          </a:ln>
        </p:spPr>
      </p:pic>
      <p:sp>
        <p:nvSpPr>
          <p:cNvPr id="59" name="Google Shape;59;p14"/>
          <p:cNvSpPr txBox="1"/>
          <p:nvPr/>
        </p:nvSpPr>
        <p:spPr>
          <a:xfrm>
            <a:off x="2119246" y="4644276"/>
            <a:ext cx="15180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lt1"/>
                </a:solidFill>
                <a:latin typeface="Calibri"/>
                <a:ea typeface="Calibri"/>
                <a:cs typeface="Calibri"/>
                <a:sym typeface="Calibri"/>
              </a:rPr>
              <a:t>concordeurope.org</a:t>
            </a:r>
            <a:endParaRPr sz="1200">
              <a:solidFill>
                <a:schemeClr val="lt1"/>
              </a:solidFill>
              <a:latin typeface="Calibri"/>
              <a:ea typeface="Calibri"/>
              <a:cs typeface="Calibri"/>
              <a:sym typeface="Calibri"/>
            </a:endParaRPr>
          </a:p>
        </p:txBody>
      </p:sp>
      <p:pic>
        <p:nvPicPr>
          <p:cNvPr id="60" name="Google Shape;60;p14"/>
          <p:cNvPicPr preferRelativeResize="0"/>
          <p:nvPr/>
        </p:nvPicPr>
        <p:blipFill rotWithShape="1">
          <a:blip r:embed="rId3">
            <a:alphaModFix/>
          </a:blip>
          <a:srcRect/>
          <a:stretch/>
        </p:blipFill>
        <p:spPr>
          <a:xfrm>
            <a:off x="5499514" y="4601009"/>
            <a:ext cx="340447" cy="340447"/>
          </a:xfrm>
          <a:prstGeom prst="rect">
            <a:avLst/>
          </a:prstGeom>
          <a:noFill/>
          <a:ln>
            <a:noFill/>
          </a:ln>
        </p:spPr>
      </p:pic>
      <p:pic>
        <p:nvPicPr>
          <p:cNvPr id="61" name="Google Shape;61;p14"/>
          <p:cNvPicPr preferRelativeResize="0"/>
          <p:nvPr/>
        </p:nvPicPr>
        <p:blipFill rotWithShape="1">
          <a:blip r:embed="rId4">
            <a:alphaModFix/>
          </a:blip>
          <a:srcRect/>
          <a:stretch/>
        </p:blipFill>
        <p:spPr>
          <a:xfrm>
            <a:off x="2015081" y="4682163"/>
            <a:ext cx="175777" cy="178142"/>
          </a:xfrm>
          <a:prstGeom prst="rect">
            <a:avLst/>
          </a:prstGeom>
          <a:noFill/>
          <a:ln>
            <a:noFill/>
          </a:ln>
        </p:spPr>
      </p:pic>
      <p:sp>
        <p:nvSpPr>
          <p:cNvPr id="62" name="Google Shape;62;p14"/>
          <p:cNvSpPr txBox="1"/>
          <p:nvPr/>
        </p:nvSpPr>
        <p:spPr>
          <a:xfrm>
            <a:off x="3921231" y="4644276"/>
            <a:ext cx="14049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lt1"/>
                </a:solidFill>
                <a:latin typeface="Calibri"/>
                <a:ea typeface="Calibri"/>
                <a:cs typeface="Calibri"/>
                <a:sym typeface="Calibri"/>
              </a:rPr>
              <a:t>CONCORD_Europe</a:t>
            </a:r>
            <a:endParaRPr sz="1200">
              <a:solidFill>
                <a:schemeClr val="lt1"/>
              </a:solidFill>
              <a:latin typeface="Calibri"/>
              <a:ea typeface="Calibri"/>
              <a:cs typeface="Calibri"/>
              <a:sym typeface="Calibri"/>
            </a:endParaRPr>
          </a:p>
        </p:txBody>
      </p:sp>
      <p:sp>
        <p:nvSpPr>
          <p:cNvPr id="63" name="Google Shape;63;p14"/>
          <p:cNvSpPr txBox="1"/>
          <p:nvPr/>
        </p:nvSpPr>
        <p:spPr>
          <a:xfrm>
            <a:off x="5708015" y="4669306"/>
            <a:ext cx="14064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lt1"/>
                </a:solidFill>
                <a:latin typeface="Calibri"/>
                <a:ea typeface="Calibri"/>
                <a:cs typeface="Calibri"/>
                <a:sym typeface="Calibri"/>
              </a:rPr>
              <a:t>CONCORDEurope</a:t>
            </a:r>
            <a:endParaRPr sz="1200">
              <a:solidFill>
                <a:schemeClr val="lt1"/>
              </a:solidFill>
              <a:latin typeface="Calibri"/>
              <a:ea typeface="Calibri"/>
              <a:cs typeface="Calibri"/>
              <a:sym typeface="Calibri"/>
            </a:endParaRPr>
          </a:p>
        </p:txBody>
      </p:sp>
      <p:pic>
        <p:nvPicPr>
          <p:cNvPr id="64" name="Google Shape;64;p14"/>
          <p:cNvPicPr preferRelativeResize="0"/>
          <p:nvPr/>
        </p:nvPicPr>
        <p:blipFill rotWithShape="1">
          <a:blip r:embed="rId5">
            <a:alphaModFix/>
          </a:blip>
          <a:srcRect/>
          <a:stretch/>
        </p:blipFill>
        <p:spPr>
          <a:xfrm>
            <a:off x="162361" y="376886"/>
            <a:ext cx="1589163" cy="386519"/>
          </a:xfrm>
          <a:prstGeom prst="rect">
            <a:avLst/>
          </a:prstGeom>
          <a:noFill/>
          <a:ln>
            <a:noFill/>
          </a:ln>
        </p:spPr>
      </p:pic>
      <p:pic>
        <p:nvPicPr>
          <p:cNvPr id="65" name="Google Shape;65;p14"/>
          <p:cNvPicPr preferRelativeResize="0"/>
          <p:nvPr/>
        </p:nvPicPr>
        <p:blipFill rotWithShape="1">
          <a:blip r:embed="rId6">
            <a:alphaModFix/>
          </a:blip>
          <a:srcRect t="11106" b="9672"/>
          <a:stretch/>
        </p:blipFill>
        <p:spPr>
          <a:xfrm>
            <a:off x="844819" y="1392562"/>
            <a:ext cx="7454360" cy="28935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38150" y="285706"/>
            <a:ext cx="4134000" cy="381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2300"/>
              <a:buFont typeface="Roboto"/>
              <a:buNone/>
              <a:defRPr sz="2300" b="1" i="0" u="none" strike="noStrike" cap="none">
                <a:solidFill>
                  <a:schemeClr val="dk1"/>
                </a:solidFill>
                <a:latin typeface="Roboto"/>
                <a:ea typeface="Roboto"/>
                <a:cs typeface="Roboto"/>
                <a:sym typeface="Roboto"/>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cxnSp>
        <p:nvCxnSpPr>
          <p:cNvPr id="68" name="Google Shape;68;p15"/>
          <p:cNvCxnSpPr/>
          <p:nvPr/>
        </p:nvCxnSpPr>
        <p:spPr>
          <a:xfrm>
            <a:off x="352425" y="342900"/>
            <a:ext cx="0" cy="514500"/>
          </a:xfrm>
          <a:prstGeom prst="straightConnector1">
            <a:avLst/>
          </a:prstGeom>
          <a:noFill/>
          <a:ln w="63500" cap="flat" cmpd="sng">
            <a:solidFill>
              <a:schemeClr val="accent1"/>
            </a:solidFill>
            <a:prstDash val="solid"/>
            <a:miter lim="800000"/>
            <a:headEnd type="none" w="sm" len="sm"/>
            <a:tailEnd type="none" w="sm" len="sm"/>
          </a:ln>
        </p:spPr>
      </p:cxnSp>
      <p:sp>
        <p:nvSpPr>
          <p:cNvPr id="69" name="Google Shape;69;p15"/>
          <p:cNvSpPr txBox="1">
            <a:spLocks noGrp="1"/>
          </p:cNvSpPr>
          <p:nvPr>
            <p:ph type="sldNum" idx="12"/>
          </p:nvPr>
        </p:nvSpPr>
        <p:spPr>
          <a:xfrm>
            <a:off x="8458200" y="4536343"/>
            <a:ext cx="866700" cy="5001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1" i="0" u="none" strike="noStrike" cap="none">
                <a:solidFill>
                  <a:schemeClr val="accent2"/>
                </a:solidFill>
                <a:latin typeface="Roboto"/>
                <a:ea typeface="Roboto"/>
                <a:cs typeface="Roboto"/>
                <a:sym typeface="Roboto"/>
              </a:defRPr>
            </a:lvl1pPr>
            <a:lvl2pPr marL="0" marR="0" lvl="1" indent="0" algn="l" rtl="0">
              <a:spcBef>
                <a:spcPts val="0"/>
              </a:spcBef>
              <a:buNone/>
              <a:defRPr sz="1400" b="1" i="0" u="none" strike="noStrike" cap="none">
                <a:solidFill>
                  <a:schemeClr val="accent2"/>
                </a:solidFill>
                <a:latin typeface="Roboto"/>
                <a:ea typeface="Roboto"/>
                <a:cs typeface="Roboto"/>
                <a:sym typeface="Roboto"/>
              </a:defRPr>
            </a:lvl2pPr>
            <a:lvl3pPr marL="0" marR="0" lvl="2" indent="0" algn="l" rtl="0">
              <a:spcBef>
                <a:spcPts val="0"/>
              </a:spcBef>
              <a:buNone/>
              <a:defRPr sz="1400" b="1" i="0" u="none" strike="noStrike" cap="none">
                <a:solidFill>
                  <a:schemeClr val="accent2"/>
                </a:solidFill>
                <a:latin typeface="Roboto"/>
                <a:ea typeface="Roboto"/>
                <a:cs typeface="Roboto"/>
                <a:sym typeface="Roboto"/>
              </a:defRPr>
            </a:lvl3pPr>
            <a:lvl4pPr marL="0" marR="0" lvl="3" indent="0" algn="l" rtl="0">
              <a:spcBef>
                <a:spcPts val="0"/>
              </a:spcBef>
              <a:buNone/>
              <a:defRPr sz="1400" b="1" i="0" u="none" strike="noStrike" cap="none">
                <a:solidFill>
                  <a:schemeClr val="accent2"/>
                </a:solidFill>
                <a:latin typeface="Roboto"/>
                <a:ea typeface="Roboto"/>
                <a:cs typeface="Roboto"/>
                <a:sym typeface="Roboto"/>
              </a:defRPr>
            </a:lvl4pPr>
            <a:lvl5pPr marL="0" marR="0" lvl="4" indent="0" algn="l" rtl="0">
              <a:spcBef>
                <a:spcPts val="0"/>
              </a:spcBef>
              <a:buNone/>
              <a:defRPr sz="1400" b="1" i="0" u="none" strike="noStrike" cap="none">
                <a:solidFill>
                  <a:schemeClr val="accent2"/>
                </a:solidFill>
                <a:latin typeface="Roboto"/>
                <a:ea typeface="Roboto"/>
                <a:cs typeface="Roboto"/>
                <a:sym typeface="Roboto"/>
              </a:defRPr>
            </a:lvl5pPr>
            <a:lvl6pPr marL="0" marR="0" lvl="5" indent="0" algn="l" rtl="0">
              <a:spcBef>
                <a:spcPts val="0"/>
              </a:spcBef>
              <a:buNone/>
              <a:defRPr sz="1400" b="1" i="0" u="none" strike="noStrike" cap="none">
                <a:solidFill>
                  <a:schemeClr val="accent2"/>
                </a:solidFill>
                <a:latin typeface="Roboto"/>
                <a:ea typeface="Roboto"/>
                <a:cs typeface="Roboto"/>
                <a:sym typeface="Roboto"/>
              </a:defRPr>
            </a:lvl6pPr>
            <a:lvl7pPr marL="0" marR="0" lvl="6" indent="0" algn="l" rtl="0">
              <a:spcBef>
                <a:spcPts val="0"/>
              </a:spcBef>
              <a:buNone/>
              <a:defRPr sz="1400" b="1" i="0" u="none" strike="noStrike" cap="none">
                <a:solidFill>
                  <a:schemeClr val="accent2"/>
                </a:solidFill>
                <a:latin typeface="Roboto"/>
                <a:ea typeface="Roboto"/>
                <a:cs typeface="Roboto"/>
                <a:sym typeface="Roboto"/>
              </a:defRPr>
            </a:lvl7pPr>
            <a:lvl8pPr marL="0" marR="0" lvl="7" indent="0" algn="l" rtl="0">
              <a:spcBef>
                <a:spcPts val="0"/>
              </a:spcBef>
              <a:buNone/>
              <a:defRPr sz="1400" b="1" i="0" u="none" strike="noStrike" cap="none">
                <a:solidFill>
                  <a:schemeClr val="accent2"/>
                </a:solidFill>
                <a:latin typeface="Roboto"/>
                <a:ea typeface="Roboto"/>
                <a:cs typeface="Roboto"/>
                <a:sym typeface="Roboto"/>
              </a:defRPr>
            </a:lvl8pPr>
            <a:lvl9pPr marL="0" marR="0" lvl="8" indent="0" algn="l" rtl="0">
              <a:spcBef>
                <a:spcPts val="0"/>
              </a:spcBef>
              <a:buNone/>
              <a:defRPr sz="14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r>
              <a:rPr lang="en"/>
              <a:t>page</a:t>
            </a:r>
            <a:endParaRPr sz="1000" b="0">
              <a:solidFill>
                <a:schemeClr val="dk2"/>
              </a:solidFill>
              <a:latin typeface="Arial"/>
              <a:ea typeface="Arial"/>
              <a:cs typeface="Arial"/>
              <a:sym typeface="Arial"/>
            </a:endParaRPr>
          </a:p>
          <a:p>
            <a:pPr marL="0" lvl="0" indent="0" algn="l" rtl="0">
              <a:spcBef>
                <a:spcPts val="0"/>
              </a:spcBef>
              <a:spcAft>
                <a:spcPts val="0"/>
              </a:spcAft>
              <a:buNone/>
            </a:pPr>
            <a:r>
              <a:rPr lang="en"/>
              <a:t>0</a:t>
            </a: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7"/>
          <p:cNvSpPr/>
          <p:nvPr/>
        </p:nvSpPr>
        <p:spPr>
          <a:xfrm>
            <a:off x="0" y="4257675"/>
            <a:ext cx="9144000" cy="885900"/>
          </a:xfrm>
          <a:prstGeom prst="rect">
            <a:avLst/>
          </a:prstGeom>
          <a:solidFill>
            <a:srgbClr val="E2B647"/>
          </a:solidFill>
          <a:ln>
            <a:noFill/>
          </a:ln>
        </p:spPr>
        <p:txBody>
          <a:bodyPr spcFirstLastPara="1" wrap="square" lIns="68575" tIns="34275" rIns="68575" bIns="34275" anchor="ctr" anchorCtr="0">
            <a:noAutofit/>
          </a:bodyPr>
          <a:lstStyle/>
          <a:p>
            <a:pPr marL="1371600" marR="0" lvl="4"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78" name="Google Shape;78;p17"/>
          <p:cNvSpPr txBox="1">
            <a:spLocks noGrp="1"/>
          </p:cNvSpPr>
          <p:nvPr>
            <p:ph type="ctrTitle"/>
          </p:nvPr>
        </p:nvSpPr>
        <p:spPr>
          <a:xfrm>
            <a:off x="1466850" y="1523999"/>
            <a:ext cx="6038700" cy="8610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rgbClr val="E2B647"/>
              </a:buClr>
              <a:buSzPts val="4500"/>
              <a:buFont typeface="Calibri"/>
              <a:buNone/>
              <a:defRPr sz="4500">
                <a:solidFill>
                  <a:srgbClr val="E2B647"/>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7"/>
          <p:cNvSpPr txBox="1">
            <a:spLocks noGrp="1"/>
          </p:cNvSpPr>
          <p:nvPr>
            <p:ph type="subTitle" idx="1"/>
          </p:nvPr>
        </p:nvSpPr>
        <p:spPr>
          <a:xfrm>
            <a:off x="1924050" y="2511028"/>
            <a:ext cx="4934100" cy="5559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rgbClr val="C91910"/>
              </a:buClr>
              <a:buSzPts val="1800"/>
              <a:buNone/>
              <a:defRPr sz="1800">
                <a:solidFill>
                  <a:srgbClr val="C9191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0" name="Google Shape;80;p17"/>
          <p:cNvSpPr/>
          <p:nvPr/>
        </p:nvSpPr>
        <p:spPr>
          <a:xfrm>
            <a:off x="0" y="0"/>
            <a:ext cx="9144000" cy="172500"/>
          </a:xfrm>
          <a:prstGeom prst="rect">
            <a:avLst/>
          </a:prstGeom>
          <a:solidFill>
            <a:srgbClr val="E2B64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142482" y="309220"/>
            <a:ext cx="1589163" cy="386519"/>
          </a:xfrm>
          <a:prstGeom prst="rect">
            <a:avLst/>
          </a:prstGeom>
          <a:noFill/>
          <a:ln>
            <a:noFill/>
          </a:ln>
        </p:spPr>
      </p:pic>
      <p:sp>
        <p:nvSpPr>
          <p:cNvPr id="82" name="Google Shape;82;p17"/>
          <p:cNvSpPr txBox="1"/>
          <p:nvPr/>
        </p:nvSpPr>
        <p:spPr>
          <a:xfrm>
            <a:off x="7394713" y="4562088"/>
            <a:ext cx="1520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lt1"/>
                </a:solidFill>
                <a:latin typeface="Calibri"/>
                <a:ea typeface="Calibri"/>
                <a:cs typeface="Calibri"/>
                <a:sym typeface="Calibri"/>
              </a:rPr>
              <a:t>concordeurope.org</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628650" y="273844"/>
            <a:ext cx="7886700" cy="491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E2B647"/>
              </a:buClr>
              <a:buSzPts val="3000"/>
              <a:buFont typeface="Calibri"/>
              <a:buNone/>
              <a:defRPr sz="3000" b="1">
                <a:solidFill>
                  <a:srgbClr val="E2B647"/>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 name="Google Shape;85;p18"/>
          <p:cNvSpPr txBox="1">
            <a:spLocks noGrp="1"/>
          </p:cNvSpPr>
          <p:nvPr>
            <p:ph type="body" idx="1"/>
          </p:nvPr>
        </p:nvSpPr>
        <p:spPr>
          <a:xfrm>
            <a:off x="628650" y="971653"/>
            <a:ext cx="7886700" cy="3263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595959"/>
              </a:buClr>
              <a:buSzPts val="2100"/>
              <a:buFont typeface="Arial"/>
              <a:buNone/>
              <a:defRPr sz="2100">
                <a:solidFill>
                  <a:srgbClr val="595959"/>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8"/>
          <p:cNvSpPr/>
          <p:nvPr/>
        </p:nvSpPr>
        <p:spPr>
          <a:xfrm>
            <a:off x="0" y="0"/>
            <a:ext cx="9144000" cy="172500"/>
          </a:xfrm>
          <a:prstGeom prst="rect">
            <a:avLst/>
          </a:prstGeom>
          <a:solidFill>
            <a:srgbClr val="E2B64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7" name="Google Shape;87;p18"/>
          <p:cNvPicPr preferRelativeResize="0"/>
          <p:nvPr/>
        </p:nvPicPr>
        <p:blipFill rotWithShape="1">
          <a:blip r:embed="rId2">
            <a:alphaModFix/>
          </a:blip>
          <a:srcRect/>
          <a:stretch/>
        </p:blipFill>
        <p:spPr>
          <a:xfrm>
            <a:off x="7712765" y="4634648"/>
            <a:ext cx="1294573" cy="314868"/>
          </a:xfrm>
          <a:prstGeom prst="rect">
            <a:avLst/>
          </a:prstGeom>
          <a:noFill/>
          <a:ln>
            <a:noFill/>
          </a:ln>
        </p:spPr>
      </p:pic>
      <p:sp>
        <p:nvSpPr>
          <p:cNvPr id="88" name="Google Shape;88;p18"/>
          <p:cNvSpPr/>
          <p:nvPr/>
        </p:nvSpPr>
        <p:spPr>
          <a:xfrm>
            <a:off x="0" y="5007022"/>
            <a:ext cx="9144000" cy="172500"/>
          </a:xfrm>
          <a:prstGeom prst="rect">
            <a:avLst/>
          </a:prstGeom>
          <a:solidFill>
            <a:srgbClr val="E2B64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9"/>
        <p:cNvGrpSpPr/>
        <p:nvPr/>
      </p:nvGrpSpPr>
      <p:grpSpPr>
        <a:xfrm>
          <a:off x="0" y="0"/>
          <a:ext cx="0" cy="0"/>
          <a:chOff x="0" y="0"/>
          <a:chExt cx="0" cy="0"/>
        </a:xfrm>
      </p:grpSpPr>
      <p:sp>
        <p:nvSpPr>
          <p:cNvPr id="90" name="Google Shape;90;p19"/>
          <p:cNvSpPr/>
          <p:nvPr/>
        </p:nvSpPr>
        <p:spPr>
          <a:xfrm>
            <a:off x="0" y="1003574"/>
            <a:ext cx="9144000" cy="4207500"/>
          </a:xfrm>
          <a:prstGeom prst="rect">
            <a:avLst/>
          </a:prstGeom>
          <a:solidFill>
            <a:srgbClr val="E2B647"/>
          </a:solidFill>
          <a:ln>
            <a:noFill/>
          </a:ln>
        </p:spPr>
        <p:txBody>
          <a:bodyPr spcFirstLastPara="1" wrap="square" lIns="68575" tIns="34275" rIns="68575" bIns="34275" anchor="ctr" anchorCtr="0">
            <a:noAutofit/>
          </a:bodyPr>
          <a:lstStyle/>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91" name="Google Shape;91;p19"/>
          <p:cNvSpPr/>
          <p:nvPr/>
        </p:nvSpPr>
        <p:spPr>
          <a:xfrm>
            <a:off x="0" y="0"/>
            <a:ext cx="9144000" cy="172500"/>
          </a:xfrm>
          <a:prstGeom prst="rect">
            <a:avLst/>
          </a:prstGeom>
          <a:solidFill>
            <a:srgbClr val="E2B64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2" name="Google Shape;92;p19"/>
          <p:cNvPicPr preferRelativeResize="0"/>
          <p:nvPr/>
        </p:nvPicPr>
        <p:blipFill rotWithShape="1">
          <a:blip r:embed="rId2">
            <a:alphaModFix/>
          </a:blip>
          <a:srcRect/>
          <a:stretch/>
        </p:blipFill>
        <p:spPr>
          <a:xfrm>
            <a:off x="3141778" y="2665063"/>
            <a:ext cx="442292" cy="442292"/>
          </a:xfrm>
          <a:prstGeom prst="rect">
            <a:avLst/>
          </a:prstGeom>
          <a:noFill/>
          <a:ln>
            <a:noFill/>
          </a:ln>
        </p:spPr>
      </p:pic>
      <p:sp>
        <p:nvSpPr>
          <p:cNvPr id="93" name="Google Shape;93;p19"/>
          <p:cNvSpPr txBox="1"/>
          <p:nvPr/>
        </p:nvSpPr>
        <p:spPr>
          <a:xfrm>
            <a:off x="3292389" y="2057404"/>
            <a:ext cx="2941800" cy="1893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a:solidFill>
                  <a:schemeClr val="lt1"/>
                </a:solidFill>
                <a:latin typeface="Calibri"/>
                <a:ea typeface="Calibri"/>
                <a:cs typeface="Calibri"/>
                <a:sym typeface="Calibri"/>
              </a:rPr>
              <a:t>concordeurope.org</a:t>
            </a:r>
            <a:endParaRPr sz="2100">
              <a:solidFill>
                <a:schemeClr val="lt1"/>
              </a:solidFill>
              <a:latin typeface="Calibri"/>
              <a:ea typeface="Calibri"/>
              <a:cs typeface="Calibri"/>
              <a:sym typeface="Calibri"/>
            </a:endParaRPr>
          </a:p>
          <a:p>
            <a:pPr marL="0" marR="0" lvl="0" indent="0" algn="ctr" rtl="0">
              <a:spcBef>
                <a:spcPts val="0"/>
              </a:spcBef>
              <a:spcAft>
                <a:spcPts val="0"/>
              </a:spcAft>
              <a:buNone/>
            </a:pPr>
            <a:endParaRPr sz="2100">
              <a:solidFill>
                <a:schemeClr val="lt1"/>
              </a:solidFill>
              <a:latin typeface="Calibri"/>
              <a:ea typeface="Calibri"/>
              <a:cs typeface="Calibri"/>
              <a:sym typeface="Calibri"/>
            </a:endParaRPr>
          </a:p>
          <a:p>
            <a:pPr marL="0" marR="0" lvl="0" indent="0" algn="ctr" rtl="0">
              <a:spcBef>
                <a:spcPts val="0"/>
              </a:spcBef>
              <a:spcAft>
                <a:spcPts val="0"/>
              </a:spcAft>
              <a:buNone/>
            </a:pPr>
            <a:r>
              <a:rPr lang="en" sz="2100">
                <a:solidFill>
                  <a:schemeClr val="lt1"/>
                </a:solidFill>
                <a:latin typeface="Calibri"/>
                <a:ea typeface="Calibri"/>
                <a:cs typeface="Calibri"/>
                <a:sym typeface="Calibri"/>
              </a:rPr>
              <a:t>CONCORD_Europe</a:t>
            </a:r>
            <a:endParaRPr sz="2100">
              <a:solidFill>
                <a:schemeClr val="lt1"/>
              </a:solidFill>
              <a:latin typeface="Calibri"/>
              <a:ea typeface="Calibri"/>
              <a:cs typeface="Calibri"/>
              <a:sym typeface="Calibri"/>
            </a:endParaRPr>
          </a:p>
          <a:p>
            <a:pPr marL="0" marR="0" lvl="0" indent="0" algn="ctr" rtl="0">
              <a:spcBef>
                <a:spcPts val="0"/>
              </a:spcBef>
              <a:spcAft>
                <a:spcPts val="0"/>
              </a:spcAft>
              <a:buNone/>
            </a:pPr>
            <a:endParaRPr sz="2100">
              <a:solidFill>
                <a:schemeClr val="lt1"/>
              </a:solidFill>
              <a:latin typeface="Calibri"/>
              <a:ea typeface="Calibri"/>
              <a:cs typeface="Calibri"/>
              <a:sym typeface="Calibri"/>
            </a:endParaRPr>
          </a:p>
          <a:p>
            <a:pPr marL="0" marR="0" lvl="0" indent="0" algn="ctr" rtl="0">
              <a:spcBef>
                <a:spcPts val="0"/>
              </a:spcBef>
              <a:spcAft>
                <a:spcPts val="0"/>
              </a:spcAft>
              <a:buNone/>
            </a:pPr>
            <a:r>
              <a:rPr lang="en" sz="2100">
                <a:solidFill>
                  <a:schemeClr val="lt1"/>
                </a:solidFill>
                <a:latin typeface="Calibri"/>
                <a:ea typeface="Calibri"/>
                <a:cs typeface="Calibri"/>
                <a:sym typeface="Calibri"/>
              </a:rPr>
              <a:t>CONCORDEurope</a:t>
            </a:r>
            <a:endParaRPr sz="2100">
              <a:solidFill>
                <a:schemeClr val="lt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94" name="Google Shape;94;p19"/>
          <p:cNvPicPr preferRelativeResize="0"/>
          <p:nvPr/>
        </p:nvPicPr>
        <p:blipFill rotWithShape="1">
          <a:blip r:embed="rId3">
            <a:alphaModFix/>
          </a:blip>
          <a:srcRect/>
          <a:stretch/>
        </p:blipFill>
        <p:spPr>
          <a:xfrm>
            <a:off x="3147095" y="3295255"/>
            <a:ext cx="436978" cy="436978"/>
          </a:xfrm>
          <a:prstGeom prst="rect">
            <a:avLst/>
          </a:prstGeom>
          <a:noFill/>
          <a:ln>
            <a:noFill/>
          </a:ln>
        </p:spPr>
      </p:pic>
      <p:pic>
        <p:nvPicPr>
          <p:cNvPr id="95" name="Google Shape;95;p19"/>
          <p:cNvPicPr preferRelativeResize="0"/>
          <p:nvPr/>
        </p:nvPicPr>
        <p:blipFill rotWithShape="1">
          <a:blip r:embed="rId4">
            <a:alphaModFix/>
          </a:blip>
          <a:srcRect/>
          <a:stretch/>
        </p:blipFill>
        <p:spPr>
          <a:xfrm>
            <a:off x="3207905" y="2099803"/>
            <a:ext cx="310036" cy="314207"/>
          </a:xfrm>
          <a:prstGeom prst="rect">
            <a:avLst/>
          </a:prstGeom>
          <a:noFill/>
          <a:ln>
            <a:noFill/>
          </a:ln>
        </p:spPr>
      </p:pic>
      <p:sp>
        <p:nvSpPr>
          <p:cNvPr id="96" name="Google Shape;96;p19"/>
          <p:cNvSpPr txBox="1"/>
          <p:nvPr/>
        </p:nvSpPr>
        <p:spPr>
          <a:xfrm>
            <a:off x="-9939" y="189273"/>
            <a:ext cx="9144000" cy="762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4500" b="1">
                <a:solidFill>
                  <a:srgbClr val="E2B647"/>
                </a:solidFill>
                <a:latin typeface="Calibri"/>
                <a:ea typeface="Calibri"/>
                <a:cs typeface="Calibri"/>
                <a:sym typeface="Calibri"/>
              </a:rPr>
              <a:t>Engage with us</a:t>
            </a:r>
            <a:endParaRPr sz="4500" b="1">
              <a:solidFill>
                <a:srgbClr val="E2B647"/>
              </a:solidFill>
              <a:latin typeface="Calibri"/>
              <a:ea typeface="Calibri"/>
              <a:cs typeface="Calibri"/>
              <a:sym typeface="Calibri"/>
            </a:endParaRPr>
          </a:p>
        </p:txBody>
      </p:sp>
      <p:pic>
        <p:nvPicPr>
          <p:cNvPr id="97" name="Google Shape;97;p19"/>
          <p:cNvPicPr preferRelativeResize="0"/>
          <p:nvPr/>
        </p:nvPicPr>
        <p:blipFill rotWithShape="1">
          <a:blip r:embed="rId5">
            <a:alphaModFix/>
          </a:blip>
          <a:srcRect/>
          <a:stretch/>
        </p:blipFill>
        <p:spPr>
          <a:xfrm>
            <a:off x="162361" y="376886"/>
            <a:ext cx="1589163" cy="38651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8"/>
        <p:cNvGrpSpPr/>
        <p:nvPr/>
      </p:nvGrpSpPr>
      <p:grpSpPr>
        <a:xfrm>
          <a:off x="0" y="0"/>
          <a:ext cx="0" cy="0"/>
          <a:chOff x="0" y="0"/>
          <a:chExt cx="0" cy="0"/>
        </a:xfrm>
      </p:grpSpPr>
      <p:sp>
        <p:nvSpPr>
          <p:cNvPr id="99" name="Google Shape;99;p20"/>
          <p:cNvSpPr/>
          <p:nvPr/>
        </p:nvSpPr>
        <p:spPr>
          <a:xfrm>
            <a:off x="0" y="990776"/>
            <a:ext cx="9144000" cy="4207500"/>
          </a:xfrm>
          <a:prstGeom prst="rect">
            <a:avLst/>
          </a:prstGeom>
          <a:solidFill>
            <a:srgbClr val="E2B647"/>
          </a:solidFill>
          <a:ln>
            <a:noFill/>
          </a:ln>
        </p:spPr>
        <p:txBody>
          <a:bodyPr spcFirstLastPara="1" wrap="square" lIns="68575" tIns="34275" rIns="68575" bIns="34275" anchor="ctr" anchorCtr="0">
            <a:noAutofit/>
          </a:bodyPr>
          <a:lstStyle/>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a:p>
            <a:pPr marL="1371600" marR="0" lvl="4"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100" name="Google Shape;100;p20"/>
          <p:cNvSpPr/>
          <p:nvPr/>
        </p:nvSpPr>
        <p:spPr>
          <a:xfrm>
            <a:off x="0" y="0"/>
            <a:ext cx="9144000" cy="172500"/>
          </a:xfrm>
          <a:prstGeom prst="rect">
            <a:avLst/>
          </a:prstGeom>
          <a:solidFill>
            <a:srgbClr val="E2B64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 name="Google Shape;101;p20"/>
          <p:cNvSpPr txBox="1"/>
          <p:nvPr/>
        </p:nvSpPr>
        <p:spPr>
          <a:xfrm>
            <a:off x="0" y="199212"/>
            <a:ext cx="9144000" cy="762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4500" b="1">
                <a:solidFill>
                  <a:srgbClr val="E2B647"/>
                </a:solidFill>
                <a:latin typeface="Calibri"/>
                <a:ea typeface="Calibri"/>
                <a:cs typeface="Calibri"/>
                <a:sym typeface="Calibri"/>
              </a:rPr>
              <a:t>Thank you! </a:t>
            </a:r>
            <a:endParaRPr sz="4500" b="1">
              <a:solidFill>
                <a:srgbClr val="E2B647"/>
              </a:solidFill>
              <a:latin typeface="Calibri"/>
              <a:ea typeface="Calibri"/>
              <a:cs typeface="Calibri"/>
              <a:sym typeface="Calibri"/>
            </a:endParaRPr>
          </a:p>
        </p:txBody>
      </p:sp>
      <p:pic>
        <p:nvPicPr>
          <p:cNvPr id="102" name="Google Shape;102;p20"/>
          <p:cNvPicPr preferRelativeResize="0"/>
          <p:nvPr/>
        </p:nvPicPr>
        <p:blipFill rotWithShape="1">
          <a:blip r:embed="rId2">
            <a:alphaModFix/>
          </a:blip>
          <a:srcRect/>
          <a:stretch/>
        </p:blipFill>
        <p:spPr>
          <a:xfrm>
            <a:off x="3687590" y="4644276"/>
            <a:ext cx="305252" cy="305252"/>
          </a:xfrm>
          <a:prstGeom prst="rect">
            <a:avLst/>
          </a:prstGeom>
          <a:noFill/>
          <a:ln>
            <a:noFill/>
          </a:ln>
        </p:spPr>
      </p:pic>
      <p:sp>
        <p:nvSpPr>
          <p:cNvPr id="103" name="Google Shape;103;p20"/>
          <p:cNvSpPr txBox="1"/>
          <p:nvPr/>
        </p:nvSpPr>
        <p:spPr>
          <a:xfrm>
            <a:off x="2119246" y="4644276"/>
            <a:ext cx="15180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lt1"/>
                </a:solidFill>
                <a:latin typeface="Calibri"/>
                <a:ea typeface="Calibri"/>
                <a:cs typeface="Calibri"/>
                <a:sym typeface="Calibri"/>
              </a:rPr>
              <a:t>concordeurope.org</a:t>
            </a:r>
            <a:endParaRPr sz="1200">
              <a:solidFill>
                <a:schemeClr val="lt1"/>
              </a:solidFill>
              <a:latin typeface="Calibri"/>
              <a:ea typeface="Calibri"/>
              <a:cs typeface="Calibri"/>
              <a:sym typeface="Calibri"/>
            </a:endParaRPr>
          </a:p>
        </p:txBody>
      </p:sp>
      <p:pic>
        <p:nvPicPr>
          <p:cNvPr id="104" name="Google Shape;104;p20"/>
          <p:cNvPicPr preferRelativeResize="0"/>
          <p:nvPr/>
        </p:nvPicPr>
        <p:blipFill rotWithShape="1">
          <a:blip r:embed="rId3">
            <a:alphaModFix/>
          </a:blip>
          <a:srcRect/>
          <a:stretch/>
        </p:blipFill>
        <p:spPr>
          <a:xfrm>
            <a:off x="5499514" y="4601009"/>
            <a:ext cx="340447" cy="340447"/>
          </a:xfrm>
          <a:prstGeom prst="rect">
            <a:avLst/>
          </a:prstGeom>
          <a:noFill/>
          <a:ln>
            <a:noFill/>
          </a:ln>
        </p:spPr>
      </p:pic>
      <p:pic>
        <p:nvPicPr>
          <p:cNvPr id="105" name="Google Shape;105;p20"/>
          <p:cNvPicPr preferRelativeResize="0"/>
          <p:nvPr/>
        </p:nvPicPr>
        <p:blipFill rotWithShape="1">
          <a:blip r:embed="rId4">
            <a:alphaModFix/>
          </a:blip>
          <a:srcRect/>
          <a:stretch/>
        </p:blipFill>
        <p:spPr>
          <a:xfrm>
            <a:off x="2015081" y="4682163"/>
            <a:ext cx="175777" cy="178142"/>
          </a:xfrm>
          <a:prstGeom prst="rect">
            <a:avLst/>
          </a:prstGeom>
          <a:noFill/>
          <a:ln>
            <a:noFill/>
          </a:ln>
        </p:spPr>
      </p:pic>
      <p:sp>
        <p:nvSpPr>
          <p:cNvPr id="106" name="Google Shape;106;p20"/>
          <p:cNvSpPr txBox="1"/>
          <p:nvPr/>
        </p:nvSpPr>
        <p:spPr>
          <a:xfrm>
            <a:off x="3921231" y="4644276"/>
            <a:ext cx="14049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lt1"/>
                </a:solidFill>
                <a:latin typeface="Calibri"/>
                <a:ea typeface="Calibri"/>
                <a:cs typeface="Calibri"/>
                <a:sym typeface="Calibri"/>
              </a:rPr>
              <a:t>CONCORD_Europe</a:t>
            </a:r>
            <a:endParaRPr sz="1200">
              <a:solidFill>
                <a:schemeClr val="lt1"/>
              </a:solidFill>
              <a:latin typeface="Calibri"/>
              <a:ea typeface="Calibri"/>
              <a:cs typeface="Calibri"/>
              <a:sym typeface="Calibri"/>
            </a:endParaRPr>
          </a:p>
        </p:txBody>
      </p:sp>
      <p:sp>
        <p:nvSpPr>
          <p:cNvPr id="107" name="Google Shape;107;p20"/>
          <p:cNvSpPr txBox="1"/>
          <p:nvPr/>
        </p:nvSpPr>
        <p:spPr>
          <a:xfrm>
            <a:off x="5708015" y="4669306"/>
            <a:ext cx="14064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lt1"/>
                </a:solidFill>
                <a:latin typeface="Calibri"/>
                <a:ea typeface="Calibri"/>
                <a:cs typeface="Calibri"/>
                <a:sym typeface="Calibri"/>
              </a:rPr>
              <a:t>CONCORDEurope</a:t>
            </a:r>
            <a:endParaRPr sz="1200">
              <a:solidFill>
                <a:schemeClr val="lt1"/>
              </a:solidFill>
              <a:latin typeface="Calibri"/>
              <a:ea typeface="Calibri"/>
              <a:cs typeface="Calibri"/>
              <a:sym typeface="Calibri"/>
            </a:endParaRPr>
          </a:p>
        </p:txBody>
      </p:sp>
      <p:pic>
        <p:nvPicPr>
          <p:cNvPr id="108" name="Google Shape;108;p20"/>
          <p:cNvPicPr preferRelativeResize="0"/>
          <p:nvPr/>
        </p:nvPicPr>
        <p:blipFill rotWithShape="1">
          <a:blip r:embed="rId5">
            <a:alphaModFix/>
          </a:blip>
          <a:srcRect/>
          <a:stretch/>
        </p:blipFill>
        <p:spPr>
          <a:xfrm>
            <a:off x="162361" y="376886"/>
            <a:ext cx="1589163" cy="386519"/>
          </a:xfrm>
          <a:prstGeom prst="rect">
            <a:avLst/>
          </a:prstGeom>
          <a:noFill/>
          <a:ln>
            <a:noFill/>
          </a:ln>
        </p:spPr>
      </p:pic>
      <p:sp>
        <p:nvSpPr>
          <p:cNvPr id="109" name="Google Shape;109;p20"/>
          <p:cNvSpPr txBox="1"/>
          <p:nvPr/>
        </p:nvSpPr>
        <p:spPr>
          <a:xfrm>
            <a:off x="796594" y="1392563"/>
            <a:ext cx="7574400" cy="2957100"/>
          </a:xfrm>
          <a:prstGeom prst="rect">
            <a:avLst/>
          </a:prstGeom>
          <a:solidFill>
            <a:schemeClr val="lt1"/>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10" name="Google Shape;110;p20"/>
          <p:cNvPicPr preferRelativeResize="0"/>
          <p:nvPr/>
        </p:nvPicPr>
        <p:blipFill rotWithShape="1">
          <a:blip r:embed="rId6">
            <a:alphaModFix/>
          </a:blip>
          <a:srcRect t="9356" b="9348"/>
          <a:stretch/>
        </p:blipFill>
        <p:spPr>
          <a:xfrm>
            <a:off x="844819" y="1392562"/>
            <a:ext cx="7454360" cy="28935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4" name="Google Shape;114;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 name="Google Shape;121;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2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7" name="Google Shape;127;p2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8" name="Google Shape;128;p2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9" name="Google Shape;129;p2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 name="Google Shape;130;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 name="Google Shape;132;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0" name="Google Shape;14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2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45" name="Google Shape;145;p2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46" name="Google Shape;146;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 name="Google Shape;151;p27"/>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52" name="Google Shape;152;p2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53" name="Google Shape;153;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4" name="Google Shape;154;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 name="Google Shape;158;p2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9" name="Google Shape;159;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0" name="Google Shape;16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1" name="Google Shape;161;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4" name="Google Shape;164;p2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5" name="Google Shape;165;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2" name="Google Shape;72;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ctrTitle"/>
          </p:nvPr>
        </p:nvSpPr>
        <p:spPr>
          <a:xfrm>
            <a:off x="1466850" y="1829099"/>
            <a:ext cx="6038700" cy="8610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rgbClr val="E2B647"/>
              </a:buClr>
              <a:buSzPts val="4500"/>
              <a:buFont typeface="Calibri"/>
              <a:buNone/>
            </a:pPr>
            <a:endParaRPr sz="4000">
              <a:solidFill>
                <a:srgbClr val="C81D0F"/>
              </a:solidFill>
              <a:latin typeface="Arial"/>
              <a:ea typeface="Arial"/>
              <a:cs typeface="Arial"/>
              <a:sym typeface="Arial"/>
            </a:endParaRPr>
          </a:p>
          <a:p>
            <a:pPr marL="0" lvl="0" indent="0" algn="ctr" rtl="0">
              <a:lnSpc>
                <a:spcPct val="90000"/>
              </a:lnSpc>
              <a:spcBef>
                <a:spcPts val="0"/>
              </a:spcBef>
              <a:spcAft>
                <a:spcPts val="0"/>
              </a:spcAft>
              <a:buClr>
                <a:srgbClr val="E2B647"/>
              </a:buClr>
              <a:buSzPts val="4500"/>
              <a:buFont typeface="Calibri"/>
              <a:buNone/>
            </a:pPr>
            <a:endParaRPr sz="4000">
              <a:solidFill>
                <a:srgbClr val="C81D0F"/>
              </a:solidFill>
              <a:latin typeface="Arial"/>
              <a:ea typeface="Arial"/>
              <a:cs typeface="Arial"/>
              <a:sym typeface="Arial"/>
            </a:endParaRPr>
          </a:p>
          <a:p>
            <a:pPr marL="0" lvl="0" indent="0" algn="ctr" rtl="0">
              <a:lnSpc>
                <a:spcPct val="90000"/>
              </a:lnSpc>
              <a:spcBef>
                <a:spcPts val="0"/>
              </a:spcBef>
              <a:spcAft>
                <a:spcPts val="0"/>
              </a:spcAft>
              <a:buClr>
                <a:srgbClr val="E2B647"/>
              </a:buClr>
              <a:buSzPts val="4500"/>
              <a:buFont typeface="Calibri"/>
              <a:buNone/>
            </a:pPr>
            <a:r>
              <a:rPr lang="en" sz="4000">
                <a:solidFill>
                  <a:srgbClr val="C81D0F"/>
                </a:solidFill>
                <a:latin typeface="Arial"/>
                <a:ea typeface="Arial"/>
                <a:cs typeface="Arial"/>
                <a:sym typeface="Arial"/>
              </a:rPr>
              <a:t>Global Europe Instrument </a:t>
            </a:r>
            <a:endParaRPr sz="4000">
              <a:solidFill>
                <a:srgbClr val="C81D0F"/>
              </a:solidFill>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en" sz="4000">
                <a:solidFill>
                  <a:srgbClr val="C81D0F"/>
                </a:solidFill>
                <a:latin typeface="Arial"/>
                <a:ea typeface="Arial"/>
                <a:cs typeface="Arial"/>
                <a:sym typeface="Arial"/>
              </a:rPr>
              <a:t>=</a:t>
            </a:r>
            <a:r>
              <a:rPr lang="en" sz="4000">
                <a:solidFill>
                  <a:srgbClr val="D9A938"/>
                </a:solidFill>
                <a:latin typeface="Arial"/>
                <a:ea typeface="Arial"/>
                <a:cs typeface="Arial"/>
                <a:sym typeface="Arial"/>
              </a:rPr>
              <a:t> </a:t>
            </a:r>
            <a:endParaRPr sz="4000">
              <a:solidFill>
                <a:srgbClr val="D9A938"/>
              </a:solidFill>
              <a:latin typeface="Arial"/>
              <a:ea typeface="Arial"/>
              <a:cs typeface="Arial"/>
              <a:sym typeface="Arial"/>
            </a:endParaRPr>
          </a:p>
          <a:p>
            <a:pPr marL="0" lvl="0" indent="0" algn="ctr" rtl="0">
              <a:lnSpc>
                <a:spcPct val="90000"/>
              </a:lnSpc>
              <a:spcBef>
                <a:spcPts val="0"/>
              </a:spcBef>
              <a:spcAft>
                <a:spcPts val="0"/>
              </a:spcAft>
              <a:buClr>
                <a:srgbClr val="E2B647"/>
              </a:buClr>
              <a:buSzPts val="4500"/>
              <a:buFont typeface="Calibri"/>
              <a:buNone/>
            </a:pPr>
            <a:endParaRPr/>
          </a:p>
        </p:txBody>
      </p:sp>
      <p:sp>
        <p:nvSpPr>
          <p:cNvPr id="173" name="Google Shape;173;p30"/>
          <p:cNvSpPr txBox="1">
            <a:spLocks noGrp="1"/>
          </p:cNvSpPr>
          <p:nvPr>
            <p:ph type="subTitle" idx="1"/>
          </p:nvPr>
        </p:nvSpPr>
        <p:spPr>
          <a:xfrm>
            <a:off x="2013900" y="1829100"/>
            <a:ext cx="4944600" cy="5559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000">
                <a:solidFill>
                  <a:srgbClr val="D9A938"/>
                </a:solidFill>
                <a:latin typeface="Arial"/>
                <a:ea typeface="Arial"/>
                <a:cs typeface="Arial"/>
                <a:sym typeface="Arial"/>
              </a:rPr>
              <a:t>NDICI Regulation</a:t>
            </a:r>
            <a:endParaRPr sz="4000">
              <a:solidFill>
                <a:srgbClr val="D9A938"/>
              </a:solidFill>
              <a:latin typeface="Arial"/>
              <a:ea typeface="Arial"/>
              <a:cs typeface="Arial"/>
              <a:sym typeface="Arial"/>
            </a:endParaRPr>
          </a:p>
          <a:p>
            <a:pPr marL="0" lvl="0" indent="0" algn="ctr" rtl="0">
              <a:spcBef>
                <a:spcPts val="0"/>
              </a:spcBef>
              <a:spcAft>
                <a:spcPts val="0"/>
              </a:spcAft>
              <a:buClr>
                <a:srgbClr val="E2B647"/>
              </a:buClr>
              <a:buSzPts val="4500"/>
              <a:buFont typeface="Calibri"/>
              <a:buNone/>
            </a:pPr>
            <a:endParaRPr/>
          </a:p>
        </p:txBody>
      </p:sp>
      <p:sp>
        <p:nvSpPr>
          <p:cNvPr id="174" name="Google Shape;174;p30"/>
          <p:cNvSpPr txBox="1"/>
          <p:nvPr/>
        </p:nvSpPr>
        <p:spPr>
          <a:xfrm>
            <a:off x="1674000" y="2690100"/>
            <a:ext cx="56244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595959"/>
                </a:solidFill>
                <a:latin typeface="Calibri"/>
                <a:ea typeface="Calibri"/>
                <a:cs typeface="Calibri"/>
                <a:sym typeface="Calibri"/>
              </a:rPr>
              <a:t>Neighbourhood, Development and International Cooperation Instrument</a:t>
            </a:r>
            <a:endParaRPr sz="2300" b="1" dirty="0">
              <a:solidFill>
                <a:srgbClr val="595959"/>
              </a:solidFill>
              <a:latin typeface="Calibri"/>
              <a:ea typeface="Calibri"/>
              <a:cs typeface="Calibri"/>
              <a:sym typeface="Calibri"/>
            </a:endParaRPr>
          </a:p>
          <a:p>
            <a:pPr marL="0" lvl="0" indent="0" algn="ctr" rtl="0">
              <a:spcBef>
                <a:spcPts val="0"/>
              </a:spcBef>
              <a:spcAft>
                <a:spcPts val="0"/>
              </a:spcAft>
              <a:buNone/>
            </a:pPr>
            <a:r>
              <a:rPr lang="en" sz="2300" dirty="0">
                <a:solidFill>
                  <a:srgbClr val="595959"/>
                </a:solidFill>
                <a:latin typeface="Calibri"/>
                <a:ea typeface="Calibri"/>
                <a:cs typeface="Calibri"/>
                <a:sym typeface="Calibri"/>
              </a:rPr>
              <a:t>PARTOS 30 June 2022</a:t>
            </a:r>
            <a:endParaRPr sz="2300" dirty="0">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300"/>
              <a:buFont typeface="Roboto"/>
              <a:buNone/>
            </a:pPr>
            <a:r>
              <a:rPr lang="en"/>
              <a:t>Geographic - Programming</a:t>
            </a:r>
            <a:br>
              <a:rPr lang="en">
                <a:solidFill>
                  <a:schemeClr val="accent1"/>
                </a:solidFill>
              </a:rPr>
            </a:br>
            <a:r>
              <a:rPr lang="en" sz="3500">
                <a:solidFill>
                  <a:srgbClr val="C00000"/>
                </a:solidFill>
              </a:rPr>
              <a:t>timeline</a:t>
            </a:r>
            <a:endParaRPr sz="3500">
              <a:solidFill>
                <a:srgbClr val="C00000"/>
              </a:solidFill>
            </a:endParaRPr>
          </a:p>
        </p:txBody>
      </p:sp>
      <p:grpSp>
        <p:nvGrpSpPr>
          <p:cNvPr id="278" name="Google Shape;278;p42"/>
          <p:cNvGrpSpPr/>
          <p:nvPr/>
        </p:nvGrpSpPr>
        <p:grpSpPr>
          <a:xfrm>
            <a:off x="1010750" y="1364994"/>
            <a:ext cx="2020200" cy="1926225"/>
            <a:chOff x="1671033" y="2164844"/>
            <a:chExt cx="4040400" cy="3852450"/>
          </a:xfrm>
        </p:grpSpPr>
        <p:sp>
          <p:nvSpPr>
            <p:cNvPr id="279" name="Google Shape;279;p42"/>
            <p:cNvSpPr txBox="1"/>
            <p:nvPr/>
          </p:nvSpPr>
          <p:spPr>
            <a:xfrm>
              <a:off x="1671033" y="3046394"/>
              <a:ext cx="4040400" cy="2970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chemeClr val="dk1"/>
                  </a:solidFill>
                  <a:latin typeface="Calibri"/>
                  <a:ea typeface="Calibri"/>
                  <a:cs typeface="Calibri"/>
                  <a:sym typeface="Calibri"/>
                </a:rPr>
                <a:t>March - July 2020. </a:t>
              </a:r>
              <a:endParaRPr sz="1500">
                <a:solidFill>
                  <a:schemeClr val="dk1"/>
                </a:solidFill>
                <a:latin typeface="Calibri"/>
                <a:ea typeface="Calibri"/>
                <a:cs typeface="Calibri"/>
                <a:sym typeface="Calibri"/>
              </a:endParaRPr>
            </a:p>
            <a:p>
              <a:pPr marL="0" marR="0" lvl="0" indent="0" algn="ctr" rtl="0">
                <a:spcBef>
                  <a:spcPts val="0"/>
                </a:spcBef>
                <a:spcAft>
                  <a:spcPts val="0"/>
                </a:spcAft>
                <a:buNone/>
              </a:pPr>
              <a:r>
                <a:rPr lang="en" sz="1500">
                  <a:solidFill>
                    <a:schemeClr val="dk1"/>
                  </a:solidFill>
                  <a:latin typeface="Calibri"/>
                  <a:ea typeface="Calibri"/>
                  <a:cs typeface="Calibri"/>
                  <a:sym typeface="Calibri"/>
                </a:rPr>
                <a:t>EU Delegations organised consultations and finalised their proposed “Team Europe”  initiatives.</a:t>
              </a:r>
              <a:endParaRPr sz="1500">
                <a:solidFill>
                  <a:schemeClr val="dk1"/>
                </a:solidFill>
                <a:latin typeface="Calibri"/>
                <a:ea typeface="Calibri"/>
                <a:cs typeface="Calibri"/>
                <a:sym typeface="Calibri"/>
              </a:endParaRPr>
            </a:p>
          </p:txBody>
        </p:sp>
        <p:sp>
          <p:nvSpPr>
            <p:cNvPr id="280" name="Google Shape;280;p42"/>
            <p:cNvSpPr/>
            <p:nvPr/>
          </p:nvSpPr>
          <p:spPr>
            <a:xfrm>
              <a:off x="1899357" y="2164844"/>
              <a:ext cx="3434700" cy="588900"/>
            </a:xfrm>
            <a:prstGeom prst="roundRect">
              <a:avLst>
                <a:gd name="adj" fmla="val 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a:solidFill>
                    <a:srgbClr val="FFFFFF"/>
                  </a:solidFill>
                  <a:latin typeface="Roboto Condensed"/>
                  <a:ea typeface="Roboto Condensed"/>
                  <a:cs typeface="Roboto Condensed"/>
                  <a:sym typeface="Roboto Condensed"/>
                </a:rPr>
                <a:t>Pre-programming</a:t>
              </a:r>
              <a:endParaRPr sz="1500">
                <a:solidFill>
                  <a:srgbClr val="FFFFFF"/>
                </a:solidFill>
                <a:latin typeface="Roboto Condensed"/>
                <a:ea typeface="Roboto Condensed"/>
                <a:cs typeface="Roboto Condensed"/>
                <a:sym typeface="Roboto Condensed"/>
              </a:endParaRPr>
            </a:p>
          </p:txBody>
        </p:sp>
      </p:grpSp>
      <p:grpSp>
        <p:nvGrpSpPr>
          <p:cNvPr id="281" name="Google Shape;281;p42"/>
          <p:cNvGrpSpPr/>
          <p:nvPr/>
        </p:nvGrpSpPr>
        <p:grpSpPr>
          <a:xfrm>
            <a:off x="3599175" y="1364995"/>
            <a:ext cx="1945650" cy="1834732"/>
            <a:chOff x="1671027" y="2164844"/>
            <a:chExt cx="3891300" cy="3669465"/>
          </a:xfrm>
        </p:grpSpPr>
        <p:sp>
          <p:nvSpPr>
            <p:cNvPr id="282" name="Google Shape;282;p42"/>
            <p:cNvSpPr txBox="1"/>
            <p:nvPr/>
          </p:nvSpPr>
          <p:spPr>
            <a:xfrm>
              <a:off x="1671027" y="3046409"/>
              <a:ext cx="3891300" cy="278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November 2020-September 2021</a:t>
              </a:r>
              <a:endParaRPr>
                <a:solidFill>
                  <a:schemeClr val="dk1"/>
                </a:solidFill>
                <a:latin typeface="Calibri"/>
                <a:ea typeface="Calibri"/>
                <a:cs typeface="Calibri"/>
                <a:sym typeface="Calibri"/>
              </a:endParaRPr>
            </a:p>
            <a:p>
              <a:pPr marL="0" marR="0" lvl="0" indent="0" algn="ctr" rtl="0">
                <a:spcBef>
                  <a:spcPts val="0"/>
                </a:spcBef>
                <a:spcAft>
                  <a:spcPts val="0"/>
                </a:spcAft>
                <a:buNone/>
              </a:pPr>
              <a:r>
                <a:rPr lang="en">
                  <a:solidFill>
                    <a:schemeClr val="dk1"/>
                  </a:solidFill>
                  <a:latin typeface="Calibri"/>
                  <a:ea typeface="Calibri"/>
                  <a:cs typeface="Calibri"/>
                  <a:sym typeface="Calibri"/>
                </a:rPr>
                <a:t>Defining detailed modality and priority of aid for the country</a:t>
              </a:r>
              <a:endParaRPr>
                <a:solidFill>
                  <a:schemeClr val="dk1"/>
                </a:solidFill>
                <a:latin typeface="Calibri"/>
                <a:ea typeface="Calibri"/>
                <a:cs typeface="Calibri"/>
                <a:sym typeface="Calibri"/>
              </a:endParaRPr>
            </a:p>
            <a:p>
              <a:pPr marL="0" marR="0" lvl="0" indent="0" algn="ctr" rtl="0">
                <a:spcBef>
                  <a:spcPts val="0"/>
                </a:spcBef>
                <a:spcAft>
                  <a:spcPts val="0"/>
                </a:spcAft>
                <a:buNone/>
              </a:pPr>
              <a:endParaRPr>
                <a:solidFill>
                  <a:schemeClr val="dk1"/>
                </a:solidFill>
                <a:latin typeface="Calibri"/>
                <a:ea typeface="Calibri"/>
                <a:cs typeface="Calibri"/>
                <a:sym typeface="Calibri"/>
              </a:endParaRPr>
            </a:p>
            <a:p>
              <a:pPr marL="0" marR="0" lvl="0" indent="0" algn="ctr" rtl="0">
                <a:spcBef>
                  <a:spcPts val="0"/>
                </a:spcBef>
                <a:spcAft>
                  <a:spcPts val="0"/>
                </a:spcAft>
                <a:buNone/>
              </a:pPr>
              <a:r>
                <a:rPr lang="en">
                  <a:solidFill>
                    <a:schemeClr val="dk2"/>
                  </a:solidFill>
                  <a:latin typeface="Calibri"/>
                  <a:ea typeface="Calibri"/>
                  <a:cs typeface="Calibri"/>
                  <a:sym typeface="Calibri"/>
                </a:rPr>
                <a:t>Drafting of Multi-annual indicative programmes (MIPs) with consultations in partner countries and Brussels</a:t>
              </a:r>
              <a:endParaRPr>
                <a:solidFill>
                  <a:schemeClr val="dk2"/>
                </a:solidFill>
                <a:latin typeface="Calibri"/>
                <a:ea typeface="Calibri"/>
                <a:cs typeface="Calibri"/>
                <a:sym typeface="Calibri"/>
              </a:endParaRPr>
            </a:p>
          </p:txBody>
        </p:sp>
        <p:sp>
          <p:nvSpPr>
            <p:cNvPr id="283" name="Google Shape;283;p42"/>
            <p:cNvSpPr/>
            <p:nvPr/>
          </p:nvSpPr>
          <p:spPr>
            <a:xfrm>
              <a:off x="1899357" y="2164844"/>
              <a:ext cx="3434700" cy="588900"/>
            </a:xfrm>
            <a:prstGeom prst="roundRect">
              <a:avLst>
                <a:gd name="adj" fmla="val 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rgbClr val="FF0000"/>
                  </a:solidFill>
                  <a:latin typeface="Roboto Condensed"/>
                  <a:ea typeface="Roboto Condensed"/>
                  <a:cs typeface="Roboto Condensed"/>
                  <a:sym typeface="Roboto Condensed"/>
                </a:rPr>
                <a:t>Programming</a:t>
              </a:r>
              <a:endParaRPr sz="1800">
                <a:solidFill>
                  <a:srgbClr val="FF0000"/>
                </a:solidFill>
                <a:latin typeface="Roboto Condensed"/>
                <a:ea typeface="Roboto Condensed"/>
                <a:cs typeface="Roboto Condensed"/>
                <a:sym typeface="Roboto Condensed"/>
              </a:endParaRPr>
            </a:p>
          </p:txBody>
        </p:sp>
      </p:grpSp>
      <p:grpSp>
        <p:nvGrpSpPr>
          <p:cNvPr id="284" name="Google Shape;284;p42"/>
          <p:cNvGrpSpPr/>
          <p:nvPr/>
        </p:nvGrpSpPr>
        <p:grpSpPr>
          <a:xfrm>
            <a:off x="6187599" y="1364995"/>
            <a:ext cx="1945650" cy="1125388"/>
            <a:chOff x="1671018" y="2164844"/>
            <a:chExt cx="3891300" cy="2250776"/>
          </a:xfrm>
        </p:grpSpPr>
        <p:sp>
          <p:nvSpPr>
            <p:cNvPr id="285" name="Google Shape;285;p42"/>
            <p:cNvSpPr txBox="1"/>
            <p:nvPr/>
          </p:nvSpPr>
          <p:spPr>
            <a:xfrm>
              <a:off x="1671018" y="3046420"/>
              <a:ext cx="3891300" cy="1369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chemeClr val="dk2"/>
                  </a:solidFill>
                  <a:latin typeface="Roboto"/>
                  <a:ea typeface="Roboto"/>
                  <a:cs typeface="Roboto"/>
                  <a:sym typeface="Roboto"/>
                </a:rPr>
                <a:t>October-November 2021</a:t>
              </a:r>
              <a:endParaRPr sz="1300">
                <a:solidFill>
                  <a:schemeClr val="dk2"/>
                </a:solidFill>
                <a:latin typeface="Roboto"/>
                <a:ea typeface="Roboto"/>
                <a:cs typeface="Roboto"/>
                <a:sym typeface="Roboto"/>
              </a:endParaRPr>
            </a:p>
            <a:p>
              <a:pPr marL="0" marR="0" lvl="0" indent="0" algn="ctr" rtl="0">
                <a:spcBef>
                  <a:spcPts val="0"/>
                </a:spcBef>
                <a:spcAft>
                  <a:spcPts val="0"/>
                </a:spcAft>
                <a:buNone/>
              </a:pPr>
              <a:r>
                <a:rPr lang="en" sz="1300">
                  <a:solidFill>
                    <a:schemeClr val="dk2"/>
                  </a:solidFill>
                  <a:latin typeface="Roboto"/>
                  <a:ea typeface="Roboto"/>
                  <a:cs typeface="Roboto"/>
                  <a:sym typeface="Roboto"/>
                </a:rPr>
                <a:t>F</a:t>
              </a:r>
              <a:r>
                <a:rPr lang="en" sz="1600">
                  <a:solidFill>
                    <a:schemeClr val="dk2"/>
                  </a:solidFill>
                  <a:latin typeface="Calibri"/>
                  <a:ea typeface="Calibri"/>
                  <a:cs typeface="Calibri"/>
                  <a:sym typeface="Calibri"/>
                </a:rPr>
                <a:t>inalisation of the programming process by approval of the MIPs by EU Member States.</a:t>
              </a:r>
              <a:endParaRPr sz="1600">
                <a:solidFill>
                  <a:schemeClr val="dk2"/>
                </a:solidFill>
                <a:latin typeface="Calibri"/>
                <a:ea typeface="Calibri"/>
                <a:cs typeface="Calibri"/>
                <a:sym typeface="Calibri"/>
              </a:endParaRPr>
            </a:p>
          </p:txBody>
        </p:sp>
        <p:sp>
          <p:nvSpPr>
            <p:cNvPr id="286" name="Google Shape;286;p42"/>
            <p:cNvSpPr/>
            <p:nvPr/>
          </p:nvSpPr>
          <p:spPr>
            <a:xfrm>
              <a:off x="1899357" y="2164844"/>
              <a:ext cx="3434700" cy="588900"/>
            </a:xfrm>
            <a:prstGeom prst="roundRect">
              <a:avLst>
                <a:gd name="adj" fmla="val 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a:solidFill>
                    <a:schemeClr val="lt1"/>
                  </a:solidFill>
                  <a:latin typeface="Roboto Condensed"/>
                  <a:ea typeface="Roboto Condensed"/>
                  <a:cs typeface="Roboto Condensed"/>
                  <a:sym typeface="Roboto Condensed"/>
                </a:rPr>
                <a:t>Approval</a:t>
              </a:r>
              <a:endParaRPr sz="1800">
                <a:solidFill>
                  <a:schemeClr val="lt1"/>
                </a:solidFill>
                <a:latin typeface="Roboto Condensed"/>
                <a:ea typeface="Roboto Condensed"/>
                <a:cs typeface="Roboto Condensed"/>
                <a:sym typeface="Roboto Condensed"/>
              </a:endParaRPr>
            </a:p>
          </p:txBody>
        </p:sp>
      </p:grpSp>
      <p:sp>
        <p:nvSpPr>
          <p:cNvPr id="287" name="Google Shape;287;p42"/>
          <p:cNvSpPr txBox="1"/>
          <p:nvPr/>
        </p:nvSpPr>
        <p:spPr>
          <a:xfrm>
            <a:off x="3821343" y="4479131"/>
            <a:ext cx="4227600" cy="43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200" i="1">
              <a:solidFill>
                <a:schemeClr val="accent2"/>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Cross-cutting priorities</a:t>
            </a:r>
            <a:endParaRPr/>
          </a:p>
          <a:p>
            <a:pPr marL="0" lvl="0" indent="0" algn="ctr" rtl="0">
              <a:spcBef>
                <a:spcPts val="0"/>
              </a:spcBef>
              <a:spcAft>
                <a:spcPts val="0"/>
              </a:spcAft>
              <a:buNone/>
            </a:pPr>
            <a:r>
              <a:rPr lang="en"/>
              <a:t>of the new Commission</a:t>
            </a:r>
            <a:endParaRPr/>
          </a:p>
        </p:txBody>
      </p:sp>
      <p:sp>
        <p:nvSpPr>
          <p:cNvPr id="293" name="Google Shape;293;p43"/>
          <p:cNvSpPr txBox="1"/>
          <p:nvPr/>
        </p:nvSpPr>
        <p:spPr>
          <a:xfrm>
            <a:off x="394974" y="3259475"/>
            <a:ext cx="2715900" cy="119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3E3E3E"/>
                </a:solidFill>
                <a:latin typeface="Calibri"/>
                <a:ea typeface="Calibri"/>
                <a:cs typeface="Calibri"/>
                <a:sym typeface="Calibri"/>
              </a:rPr>
              <a:t>Promoting </a:t>
            </a:r>
            <a:r>
              <a:rPr lang="en" sz="1800" b="1">
                <a:solidFill>
                  <a:srgbClr val="3E3E3E"/>
                </a:solidFill>
                <a:latin typeface="Calibri"/>
                <a:ea typeface="Calibri"/>
                <a:cs typeface="Calibri"/>
                <a:sym typeface="Calibri"/>
              </a:rPr>
              <a:t>gender equality</a:t>
            </a:r>
            <a:r>
              <a:rPr lang="en" sz="1800">
                <a:solidFill>
                  <a:srgbClr val="3E3E3E"/>
                </a:solidFill>
                <a:latin typeface="Calibri"/>
                <a:ea typeface="Calibri"/>
                <a:cs typeface="Calibri"/>
                <a:sym typeface="Calibri"/>
              </a:rPr>
              <a:t> and women’s empowerment</a:t>
            </a:r>
            <a:endParaRPr sz="1800">
              <a:solidFill>
                <a:srgbClr val="3E3E3E"/>
              </a:solidFill>
              <a:latin typeface="Calibri"/>
              <a:ea typeface="Calibri"/>
              <a:cs typeface="Calibri"/>
              <a:sym typeface="Calibri"/>
            </a:endParaRPr>
          </a:p>
        </p:txBody>
      </p:sp>
      <p:sp>
        <p:nvSpPr>
          <p:cNvPr id="294" name="Google Shape;294;p43"/>
          <p:cNvSpPr txBox="1"/>
          <p:nvPr/>
        </p:nvSpPr>
        <p:spPr>
          <a:xfrm>
            <a:off x="394975" y="1553300"/>
            <a:ext cx="2790900" cy="689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606060"/>
                </a:solidFill>
                <a:latin typeface="Calibri"/>
                <a:ea typeface="Calibri"/>
                <a:cs typeface="Calibri"/>
                <a:sym typeface="Calibri"/>
              </a:rPr>
              <a:t>Involving </a:t>
            </a:r>
            <a:r>
              <a:rPr lang="en" sz="1800" b="1">
                <a:solidFill>
                  <a:srgbClr val="606060"/>
                </a:solidFill>
                <a:latin typeface="Calibri"/>
                <a:ea typeface="Calibri"/>
                <a:cs typeface="Calibri"/>
                <a:sym typeface="Calibri"/>
              </a:rPr>
              <a:t>civil society, public and private sector </a:t>
            </a:r>
            <a:r>
              <a:rPr lang="en" sz="1800">
                <a:solidFill>
                  <a:srgbClr val="606060"/>
                </a:solidFill>
                <a:latin typeface="Calibri"/>
                <a:ea typeface="Calibri"/>
                <a:cs typeface="Calibri"/>
                <a:sym typeface="Calibri"/>
              </a:rPr>
              <a:t>and financial institutions</a:t>
            </a:r>
            <a:endParaRPr sz="1800">
              <a:solidFill>
                <a:srgbClr val="606060"/>
              </a:solidFill>
              <a:latin typeface="Calibri"/>
              <a:ea typeface="Calibri"/>
              <a:cs typeface="Calibri"/>
              <a:sym typeface="Calibri"/>
            </a:endParaRPr>
          </a:p>
        </p:txBody>
      </p:sp>
      <p:sp>
        <p:nvSpPr>
          <p:cNvPr id="295" name="Google Shape;295;p43"/>
          <p:cNvSpPr txBox="1"/>
          <p:nvPr/>
        </p:nvSpPr>
        <p:spPr>
          <a:xfrm>
            <a:off x="6617903" y="3112950"/>
            <a:ext cx="2325000" cy="11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1">
                <a:solidFill>
                  <a:srgbClr val="606060"/>
                </a:solidFill>
                <a:latin typeface="Calibri"/>
                <a:ea typeface="Calibri"/>
                <a:cs typeface="Calibri"/>
                <a:sym typeface="Calibri"/>
              </a:rPr>
              <a:t>Multilateralism and promotion of Partnerships</a:t>
            </a:r>
            <a:endParaRPr sz="1800">
              <a:latin typeface="Calibri"/>
              <a:ea typeface="Calibri"/>
              <a:cs typeface="Calibri"/>
              <a:sym typeface="Calibri"/>
            </a:endParaRPr>
          </a:p>
          <a:p>
            <a:pPr marL="0" marR="0" lvl="0" indent="0" algn="l" rtl="0">
              <a:spcBef>
                <a:spcPts val="0"/>
              </a:spcBef>
              <a:spcAft>
                <a:spcPts val="0"/>
              </a:spcAft>
              <a:buNone/>
            </a:pPr>
            <a:r>
              <a:rPr lang="en" sz="1800">
                <a:solidFill>
                  <a:srgbClr val="606060"/>
                </a:solidFill>
                <a:latin typeface="Calibri"/>
                <a:ea typeface="Calibri"/>
                <a:cs typeface="Calibri"/>
                <a:sym typeface="Calibri"/>
              </a:rPr>
              <a:t>also a transversal priority. </a:t>
            </a:r>
            <a:endParaRPr sz="1800">
              <a:solidFill>
                <a:srgbClr val="606060"/>
              </a:solidFill>
              <a:latin typeface="Calibri"/>
              <a:ea typeface="Calibri"/>
              <a:cs typeface="Calibri"/>
              <a:sym typeface="Calibri"/>
            </a:endParaRPr>
          </a:p>
        </p:txBody>
      </p:sp>
      <p:sp>
        <p:nvSpPr>
          <p:cNvPr id="296" name="Google Shape;296;p43"/>
          <p:cNvSpPr txBox="1"/>
          <p:nvPr/>
        </p:nvSpPr>
        <p:spPr>
          <a:xfrm>
            <a:off x="6246750" y="1553300"/>
            <a:ext cx="1911600" cy="449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606060"/>
                </a:solidFill>
                <a:latin typeface="Calibri"/>
                <a:ea typeface="Calibri"/>
                <a:cs typeface="Calibri"/>
                <a:sym typeface="Calibri"/>
              </a:rPr>
              <a:t>Increasing </a:t>
            </a:r>
            <a:r>
              <a:rPr lang="en" sz="1800" b="1">
                <a:solidFill>
                  <a:srgbClr val="606060"/>
                </a:solidFill>
                <a:latin typeface="Calibri"/>
                <a:ea typeface="Calibri"/>
                <a:cs typeface="Calibri"/>
                <a:sym typeface="Calibri"/>
              </a:rPr>
              <a:t>human </a:t>
            </a:r>
            <a:endParaRPr sz="1800" b="1">
              <a:solidFill>
                <a:srgbClr val="606060"/>
              </a:solidFill>
              <a:latin typeface="Calibri"/>
              <a:ea typeface="Calibri"/>
              <a:cs typeface="Calibri"/>
              <a:sym typeface="Calibri"/>
            </a:endParaRPr>
          </a:p>
          <a:p>
            <a:pPr marL="0" marR="0" lvl="0" indent="0" algn="l" rtl="0">
              <a:spcBef>
                <a:spcPts val="0"/>
              </a:spcBef>
              <a:spcAft>
                <a:spcPts val="0"/>
              </a:spcAft>
              <a:buNone/>
            </a:pPr>
            <a:r>
              <a:rPr lang="en" sz="1800" b="1">
                <a:solidFill>
                  <a:srgbClr val="606060"/>
                </a:solidFill>
                <a:latin typeface="Calibri"/>
                <a:ea typeface="Calibri"/>
                <a:cs typeface="Calibri"/>
                <a:sym typeface="Calibri"/>
              </a:rPr>
              <a:t>capital</a:t>
            </a:r>
            <a:endParaRPr sz="1800" b="1">
              <a:solidFill>
                <a:srgbClr val="606060"/>
              </a:solidFill>
              <a:latin typeface="Calibri"/>
              <a:ea typeface="Calibri"/>
              <a:cs typeface="Calibri"/>
              <a:sym typeface="Calibri"/>
            </a:endParaRPr>
          </a:p>
        </p:txBody>
      </p:sp>
      <p:grpSp>
        <p:nvGrpSpPr>
          <p:cNvPr id="297" name="Google Shape;297;p43"/>
          <p:cNvGrpSpPr/>
          <p:nvPr/>
        </p:nvGrpSpPr>
        <p:grpSpPr>
          <a:xfrm>
            <a:off x="3496247" y="1888487"/>
            <a:ext cx="2151507" cy="2128527"/>
            <a:chOff x="7004050" y="3006725"/>
            <a:chExt cx="4279902" cy="4276726"/>
          </a:xfrm>
        </p:grpSpPr>
        <p:sp>
          <p:nvSpPr>
            <p:cNvPr id="298" name="Google Shape;298;p43"/>
            <p:cNvSpPr/>
            <p:nvPr/>
          </p:nvSpPr>
          <p:spPr>
            <a:xfrm>
              <a:off x="9256713" y="3009900"/>
              <a:ext cx="2027238" cy="2451099"/>
            </a:xfrm>
            <a:custGeom>
              <a:avLst/>
              <a:gdLst/>
              <a:ahLst/>
              <a:cxnLst/>
              <a:rect l="l" t="t" r="r" b="b"/>
              <a:pathLst>
                <a:path w="539" h="652" extrusionOk="0">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rgbClr val="D9A938"/>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606060"/>
                </a:solidFill>
                <a:latin typeface="Roboto"/>
                <a:ea typeface="Roboto"/>
                <a:cs typeface="Roboto"/>
                <a:sym typeface="Roboto"/>
              </a:endParaRPr>
            </a:p>
          </p:txBody>
        </p:sp>
        <p:sp>
          <p:nvSpPr>
            <p:cNvPr id="299" name="Google Shape;299;p43"/>
            <p:cNvSpPr/>
            <p:nvPr/>
          </p:nvSpPr>
          <p:spPr>
            <a:xfrm>
              <a:off x="7004050" y="3006725"/>
              <a:ext cx="2452687" cy="2025650"/>
            </a:xfrm>
            <a:custGeom>
              <a:avLst/>
              <a:gdLst/>
              <a:ahLst/>
              <a:cxnLst/>
              <a:rect l="l" t="t" r="r" b="b"/>
              <a:pathLst>
                <a:path w="652" h="539" extrusionOk="0">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rgbClr val="640E07"/>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606060"/>
                </a:solidFill>
                <a:latin typeface="Roboto"/>
                <a:ea typeface="Roboto"/>
                <a:cs typeface="Roboto"/>
                <a:sym typeface="Roboto"/>
              </a:endParaRPr>
            </a:p>
          </p:txBody>
        </p:sp>
        <p:sp>
          <p:nvSpPr>
            <p:cNvPr id="300" name="Google Shape;300;p43"/>
            <p:cNvSpPr/>
            <p:nvPr/>
          </p:nvSpPr>
          <p:spPr>
            <a:xfrm>
              <a:off x="8828088" y="5262563"/>
              <a:ext cx="2451099" cy="2020888"/>
            </a:xfrm>
            <a:custGeom>
              <a:avLst/>
              <a:gdLst/>
              <a:ahLst/>
              <a:cxnLst/>
              <a:rect l="l" t="t" r="r" b="b"/>
              <a:pathLst>
                <a:path w="652" h="538" extrusionOk="0">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rgbClr val="C91D1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606060"/>
                </a:solidFill>
                <a:latin typeface="Roboto"/>
                <a:ea typeface="Roboto"/>
                <a:cs typeface="Roboto"/>
                <a:sym typeface="Roboto"/>
              </a:endParaRPr>
            </a:p>
          </p:txBody>
        </p:sp>
        <p:sp>
          <p:nvSpPr>
            <p:cNvPr id="301" name="Google Shape;301;p43"/>
            <p:cNvSpPr/>
            <p:nvPr/>
          </p:nvSpPr>
          <p:spPr>
            <a:xfrm>
              <a:off x="7004050" y="4833938"/>
              <a:ext cx="2024064" cy="2449513"/>
            </a:xfrm>
            <a:custGeom>
              <a:avLst/>
              <a:gdLst/>
              <a:ahLst/>
              <a:cxnLst/>
              <a:rect l="l" t="t" r="r" b="b"/>
              <a:pathLst>
                <a:path w="538" h="652" extrusionOk="0">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rgbClr val="96150B"/>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606060"/>
                </a:solidFill>
                <a:latin typeface="Roboto"/>
                <a:ea typeface="Roboto"/>
                <a:cs typeface="Roboto"/>
                <a:sym typeface="Roboto"/>
              </a:endParaRPr>
            </a:p>
          </p:txBody>
        </p:sp>
      </p:grpSp>
      <p:grpSp>
        <p:nvGrpSpPr>
          <p:cNvPr id="302" name="Google Shape;302;p43"/>
          <p:cNvGrpSpPr/>
          <p:nvPr/>
        </p:nvGrpSpPr>
        <p:grpSpPr>
          <a:xfrm>
            <a:off x="5303425" y="1785800"/>
            <a:ext cx="943325" cy="380275"/>
            <a:chOff x="5836825" y="1785800"/>
            <a:chExt cx="943325" cy="380275"/>
          </a:xfrm>
        </p:grpSpPr>
        <p:cxnSp>
          <p:nvCxnSpPr>
            <p:cNvPr id="303" name="Google Shape;303;p43"/>
            <p:cNvCxnSpPr/>
            <p:nvPr/>
          </p:nvCxnSpPr>
          <p:spPr>
            <a:xfrm rot="10800000" flipH="1">
              <a:off x="5836825" y="1844775"/>
              <a:ext cx="839700" cy="321300"/>
            </a:xfrm>
            <a:prstGeom prst="bentConnector3">
              <a:avLst>
                <a:gd name="adj1" fmla="val 50000"/>
              </a:avLst>
            </a:prstGeom>
            <a:noFill/>
            <a:ln w="38100" cap="flat" cmpd="sng">
              <a:solidFill>
                <a:schemeClr val="dk2"/>
              </a:solidFill>
              <a:prstDash val="solid"/>
              <a:round/>
              <a:headEnd type="none" w="med" len="med"/>
              <a:tailEnd type="none" w="med" len="med"/>
            </a:ln>
          </p:spPr>
        </p:cxnSp>
        <p:sp>
          <p:nvSpPr>
            <p:cNvPr id="304" name="Google Shape;304;p43"/>
            <p:cNvSpPr/>
            <p:nvPr/>
          </p:nvSpPr>
          <p:spPr>
            <a:xfrm>
              <a:off x="6624750" y="1785800"/>
              <a:ext cx="155400" cy="1347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43"/>
          <p:cNvGrpSpPr/>
          <p:nvPr/>
        </p:nvGrpSpPr>
        <p:grpSpPr>
          <a:xfrm rot="10800000" flipH="1">
            <a:off x="5532025" y="3476913"/>
            <a:ext cx="943325" cy="380275"/>
            <a:chOff x="5836825" y="1785800"/>
            <a:chExt cx="943325" cy="380275"/>
          </a:xfrm>
        </p:grpSpPr>
        <p:cxnSp>
          <p:nvCxnSpPr>
            <p:cNvPr id="306" name="Google Shape;306;p43"/>
            <p:cNvCxnSpPr/>
            <p:nvPr/>
          </p:nvCxnSpPr>
          <p:spPr>
            <a:xfrm rot="10800000" flipH="1">
              <a:off x="5836825" y="1844775"/>
              <a:ext cx="839700" cy="321300"/>
            </a:xfrm>
            <a:prstGeom prst="bentConnector3">
              <a:avLst>
                <a:gd name="adj1" fmla="val 50000"/>
              </a:avLst>
            </a:prstGeom>
            <a:noFill/>
            <a:ln w="38100" cap="flat" cmpd="sng">
              <a:solidFill>
                <a:schemeClr val="dk2"/>
              </a:solidFill>
              <a:prstDash val="solid"/>
              <a:round/>
              <a:headEnd type="none" w="med" len="med"/>
              <a:tailEnd type="none" w="med" len="med"/>
            </a:ln>
          </p:spPr>
        </p:cxnSp>
        <p:sp>
          <p:nvSpPr>
            <p:cNvPr id="307" name="Google Shape;307;p43"/>
            <p:cNvSpPr/>
            <p:nvPr/>
          </p:nvSpPr>
          <p:spPr>
            <a:xfrm>
              <a:off x="6624750" y="1785800"/>
              <a:ext cx="155400" cy="1347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43"/>
          <p:cNvGrpSpPr/>
          <p:nvPr/>
        </p:nvGrpSpPr>
        <p:grpSpPr>
          <a:xfrm flipH="1">
            <a:off x="2876950" y="1785800"/>
            <a:ext cx="943325" cy="380275"/>
            <a:chOff x="5836825" y="1785800"/>
            <a:chExt cx="943325" cy="380275"/>
          </a:xfrm>
        </p:grpSpPr>
        <p:cxnSp>
          <p:nvCxnSpPr>
            <p:cNvPr id="309" name="Google Shape;309;p43"/>
            <p:cNvCxnSpPr/>
            <p:nvPr/>
          </p:nvCxnSpPr>
          <p:spPr>
            <a:xfrm rot="10800000" flipH="1">
              <a:off x="5836825" y="1844775"/>
              <a:ext cx="839700" cy="321300"/>
            </a:xfrm>
            <a:prstGeom prst="bentConnector3">
              <a:avLst>
                <a:gd name="adj1" fmla="val 50000"/>
              </a:avLst>
            </a:prstGeom>
            <a:noFill/>
            <a:ln w="38100" cap="flat" cmpd="sng">
              <a:solidFill>
                <a:schemeClr val="dk2"/>
              </a:solidFill>
              <a:prstDash val="solid"/>
              <a:round/>
              <a:headEnd type="none" w="med" len="med"/>
              <a:tailEnd type="none" w="med" len="med"/>
            </a:ln>
          </p:spPr>
        </p:cxnSp>
        <p:sp>
          <p:nvSpPr>
            <p:cNvPr id="310" name="Google Shape;310;p43"/>
            <p:cNvSpPr/>
            <p:nvPr/>
          </p:nvSpPr>
          <p:spPr>
            <a:xfrm>
              <a:off x="6624750" y="1785800"/>
              <a:ext cx="155400" cy="1347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43"/>
          <p:cNvGrpSpPr/>
          <p:nvPr/>
        </p:nvGrpSpPr>
        <p:grpSpPr>
          <a:xfrm rot="10800000">
            <a:off x="2724550" y="3476913"/>
            <a:ext cx="943325" cy="380275"/>
            <a:chOff x="5836825" y="1785800"/>
            <a:chExt cx="943325" cy="380275"/>
          </a:xfrm>
        </p:grpSpPr>
        <p:cxnSp>
          <p:nvCxnSpPr>
            <p:cNvPr id="312" name="Google Shape;312;p43"/>
            <p:cNvCxnSpPr/>
            <p:nvPr/>
          </p:nvCxnSpPr>
          <p:spPr>
            <a:xfrm rot="10800000" flipH="1">
              <a:off x="5836825" y="1844775"/>
              <a:ext cx="839700" cy="321300"/>
            </a:xfrm>
            <a:prstGeom prst="bentConnector3">
              <a:avLst>
                <a:gd name="adj1" fmla="val 50000"/>
              </a:avLst>
            </a:prstGeom>
            <a:noFill/>
            <a:ln w="38100" cap="flat" cmpd="sng">
              <a:solidFill>
                <a:schemeClr val="dk2"/>
              </a:solidFill>
              <a:prstDash val="solid"/>
              <a:round/>
              <a:headEnd type="none" w="med" len="med"/>
              <a:tailEnd type="none" w="med" len="med"/>
            </a:ln>
          </p:spPr>
        </p:cxnSp>
        <p:sp>
          <p:nvSpPr>
            <p:cNvPr id="313" name="Google Shape;313;p43"/>
            <p:cNvSpPr/>
            <p:nvPr/>
          </p:nvSpPr>
          <p:spPr>
            <a:xfrm>
              <a:off x="6624750" y="1785800"/>
              <a:ext cx="155400" cy="1347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3"/>
          <p:cNvSpPr txBox="1"/>
          <p:nvPr/>
        </p:nvSpPr>
        <p:spPr>
          <a:xfrm>
            <a:off x="2541125" y="4163775"/>
            <a:ext cx="3934200" cy="1015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C81D0F"/>
              </a:buClr>
              <a:buSzPts val="1400"/>
              <a:buChar char="●"/>
            </a:pPr>
            <a:r>
              <a:rPr lang="en" sz="1800">
                <a:solidFill>
                  <a:srgbClr val="C81D0F"/>
                </a:solidFill>
                <a:latin typeface="Calibri"/>
                <a:ea typeface="Calibri"/>
                <a:cs typeface="Calibri"/>
                <a:sym typeface="Calibri"/>
              </a:rPr>
              <a:t>Programming guidelines put heavy accent on </a:t>
            </a:r>
            <a:r>
              <a:rPr lang="en" sz="1800" b="1">
                <a:solidFill>
                  <a:srgbClr val="C81D0F"/>
                </a:solidFill>
                <a:latin typeface="Calibri"/>
                <a:ea typeface="Calibri"/>
                <a:cs typeface="Calibri"/>
                <a:sym typeface="Calibri"/>
              </a:rPr>
              <a:t>human development </a:t>
            </a:r>
            <a:r>
              <a:rPr lang="en" sz="1800">
                <a:solidFill>
                  <a:srgbClr val="C81D0F"/>
                </a:solidFill>
                <a:latin typeface="Calibri"/>
                <a:ea typeface="Calibri"/>
                <a:cs typeface="Calibri"/>
                <a:sym typeface="Calibri"/>
              </a:rPr>
              <a:t>and </a:t>
            </a:r>
            <a:r>
              <a:rPr lang="en" sz="1800" b="1">
                <a:solidFill>
                  <a:srgbClr val="C81D0F"/>
                </a:solidFill>
                <a:latin typeface="Calibri"/>
                <a:ea typeface="Calibri"/>
                <a:cs typeface="Calibri"/>
                <a:sym typeface="Calibri"/>
              </a:rPr>
              <a:t>inequalities</a:t>
            </a:r>
            <a:r>
              <a:rPr lang="en" sz="1800">
                <a:solidFill>
                  <a:srgbClr val="C81D0F"/>
                </a:solidFill>
                <a:latin typeface="Calibri"/>
                <a:ea typeface="Calibri"/>
                <a:cs typeface="Calibri"/>
                <a:sym typeface="Calibri"/>
              </a:rPr>
              <a:t> too</a:t>
            </a:r>
            <a:endParaRPr sz="1800">
              <a:solidFill>
                <a:srgbClr val="C81D0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050300" y="1813300"/>
            <a:ext cx="18201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3000"/>
              <a:t>Team Europe Initiatives and Joint Programming</a:t>
            </a:r>
            <a:endParaRPr sz="3000"/>
          </a:p>
        </p:txBody>
      </p:sp>
      <p:pic>
        <p:nvPicPr>
          <p:cNvPr id="320" name="Google Shape;320;p44"/>
          <p:cNvPicPr preferRelativeResize="0"/>
          <p:nvPr/>
        </p:nvPicPr>
        <p:blipFill>
          <a:blip r:embed="rId3">
            <a:alphaModFix/>
          </a:blip>
          <a:stretch>
            <a:fillRect/>
          </a:stretch>
        </p:blipFill>
        <p:spPr>
          <a:xfrm>
            <a:off x="666850" y="76550"/>
            <a:ext cx="6199750" cy="499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None/>
            </a:pPr>
            <a:endParaRPr sz="4000" b="0">
              <a:solidFill>
                <a:srgbClr val="C00000"/>
              </a:solidFill>
            </a:endParaRPr>
          </a:p>
          <a:p>
            <a:pPr marL="0" lvl="0" indent="0" algn="ctr" rtl="0">
              <a:lnSpc>
                <a:spcPct val="100000"/>
              </a:lnSpc>
              <a:spcBef>
                <a:spcPts val="0"/>
              </a:spcBef>
              <a:spcAft>
                <a:spcPts val="0"/>
              </a:spcAft>
              <a:buNone/>
            </a:pPr>
            <a:r>
              <a:rPr lang="en" sz="4000" b="0">
                <a:solidFill>
                  <a:srgbClr val="C00000"/>
                </a:solidFill>
              </a:rPr>
              <a:t>Global Europe - </a:t>
            </a:r>
            <a:endParaRPr sz="4000" b="0">
              <a:solidFill>
                <a:srgbClr val="C00000"/>
              </a:solidFill>
            </a:endParaRPr>
          </a:p>
          <a:p>
            <a:pPr marL="0" lvl="0" indent="0" algn="ctr" rtl="0">
              <a:lnSpc>
                <a:spcPct val="100000"/>
              </a:lnSpc>
              <a:spcBef>
                <a:spcPts val="0"/>
              </a:spcBef>
              <a:spcAft>
                <a:spcPts val="0"/>
              </a:spcAft>
              <a:buNone/>
            </a:pPr>
            <a:r>
              <a:rPr lang="en" sz="4000" b="0">
                <a:solidFill>
                  <a:srgbClr val="C00000"/>
                </a:solidFill>
              </a:rPr>
              <a:t> Opportunities for CSOs</a:t>
            </a:r>
            <a:endParaRPr/>
          </a:p>
        </p:txBody>
      </p:sp>
      <p:sp>
        <p:nvSpPr>
          <p:cNvPr id="326" name="Google Shape;326;p45"/>
          <p:cNvSpPr txBox="1">
            <a:spLocks noGrp="1"/>
          </p:cNvSpPr>
          <p:nvPr>
            <p:ph type="body" idx="1"/>
          </p:nvPr>
        </p:nvSpPr>
        <p:spPr>
          <a:xfrm>
            <a:off x="628650" y="971653"/>
            <a:ext cx="7886700" cy="3263400"/>
          </a:xfrm>
          <a:prstGeom prst="rect">
            <a:avLst/>
          </a:prstGeom>
        </p:spPr>
        <p:txBody>
          <a:bodyPr spcFirstLastPara="1" wrap="square" lIns="68575" tIns="34275" rIns="68575" bIns="34275" anchor="t" anchorCtr="0">
            <a:noAutofit/>
          </a:bodyPr>
          <a:lstStyle/>
          <a:p>
            <a:pPr marL="457200" lvl="0" indent="0" algn="l" rtl="0">
              <a:lnSpc>
                <a:spcPct val="100000"/>
              </a:lnSpc>
              <a:spcBef>
                <a:spcPts val="360"/>
              </a:spcBef>
              <a:spcAft>
                <a:spcPts val="0"/>
              </a:spcAft>
              <a:buNone/>
            </a:pPr>
            <a:endParaRPr sz="2600"/>
          </a:p>
          <a:p>
            <a:pPr marL="457200" lvl="0" indent="-425450" algn="l" rtl="0">
              <a:lnSpc>
                <a:spcPct val="100000"/>
              </a:lnSpc>
              <a:spcBef>
                <a:spcPts val="360"/>
              </a:spcBef>
              <a:spcAft>
                <a:spcPts val="0"/>
              </a:spcAft>
              <a:buClr>
                <a:schemeClr val="dk1"/>
              </a:buClr>
              <a:buSzPts val="3100"/>
              <a:buFont typeface="Calibri"/>
              <a:buChar char="-"/>
            </a:pPr>
            <a:r>
              <a:rPr lang="en" sz="2600"/>
              <a:t>Open, transparent and regular dialogue with civil society</a:t>
            </a:r>
            <a:endParaRPr sz="3100"/>
          </a:p>
          <a:p>
            <a:pPr marL="457200" lvl="0" indent="-393700" algn="l" rtl="0">
              <a:lnSpc>
                <a:spcPct val="100000"/>
              </a:lnSpc>
              <a:spcBef>
                <a:spcPts val="360"/>
              </a:spcBef>
              <a:spcAft>
                <a:spcPts val="0"/>
              </a:spcAft>
              <a:buClr>
                <a:schemeClr val="dk1"/>
              </a:buClr>
              <a:buSzPts val="2600"/>
              <a:buFont typeface="Calibri"/>
              <a:buChar char="-"/>
            </a:pPr>
            <a:r>
              <a:rPr lang="en" sz="2600"/>
              <a:t>Policy Forum on Development</a:t>
            </a:r>
            <a:endParaRPr sz="2600"/>
          </a:p>
          <a:p>
            <a:pPr marL="457200" lvl="0" indent="-393700" algn="l" rtl="0">
              <a:lnSpc>
                <a:spcPct val="100000"/>
              </a:lnSpc>
              <a:spcBef>
                <a:spcPts val="360"/>
              </a:spcBef>
              <a:spcAft>
                <a:spcPts val="0"/>
              </a:spcAft>
              <a:buClr>
                <a:schemeClr val="dk1"/>
              </a:buClr>
              <a:buSzPts val="2600"/>
              <a:buFont typeface="Calibri"/>
              <a:buChar char="-"/>
            </a:pPr>
            <a:r>
              <a:rPr lang="en" sz="2600"/>
              <a:t>CSO involvement as a cross-cutting priority</a:t>
            </a:r>
            <a:endParaRPr sz="2600"/>
          </a:p>
          <a:p>
            <a:pPr marL="457200" lvl="0" indent="-393700" algn="l" rtl="0">
              <a:lnSpc>
                <a:spcPct val="100000"/>
              </a:lnSpc>
              <a:spcBef>
                <a:spcPts val="360"/>
              </a:spcBef>
              <a:spcAft>
                <a:spcPts val="0"/>
              </a:spcAft>
              <a:buClr>
                <a:schemeClr val="dk1"/>
              </a:buClr>
              <a:buSzPts val="2600"/>
              <a:buFont typeface="Calibri"/>
              <a:buChar char="-"/>
            </a:pPr>
            <a:r>
              <a:rPr lang="en" sz="2600"/>
              <a:t>Direct support to CSOs (Civil Society Programme and Human Rights and Democracy Programme)</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6"/>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None/>
            </a:pPr>
            <a:endParaRPr sz="4000" b="0">
              <a:solidFill>
                <a:srgbClr val="C00000"/>
              </a:solidFill>
            </a:endParaRPr>
          </a:p>
          <a:p>
            <a:pPr marL="0" lvl="0" indent="0" algn="ctr" rtl="0">
              <a:lnSpc>
                <a:spcPct val="100000"/>
              </a:lnSpc>
              <a:spcBef>
                <a:spcPts val="0"/>
              </a:spcBef>
              <a:spcAft>
                <a:spcPts val="0"/>
              </a:spcAft>
              <a:buClr>
                <a:schemeClr val="dk1"/>
              </a:buClr>
              <a:buFont typeface="Arial"/>
              <a:buNone/>
            </a:pPr>
            <a:r>
              <a:rPr lang="en" sz="4000" b="0">
                <a:solidFill>
                  <a:srgbClr val="C00000"/>
                </a:solidFill>
              </a:rPr>
              <a:t>Global Europe - CSO programme in final agreement </a:t>
            </a:r>
            <a:endParaRPr/>
          </a:p>
        </p:txBody>
      </p:sp>
      <p:sp>
        <p:nvSpPr>
          <p:cNvPr id="332" name="Google Shape;332;p46"/>
          <p:cNvSpPr txBox="1">
            <a:spLocks noGrp="1"/>
          </p:cNvSpPr>
          <p:nvPr>
            <p:ph type="body" idx="1"/>
          </p:nvPr>
        </p:nvSpPr>
        <p:spPr>
          <a:xfrm>
            <a:off x="628650" y="971653"/>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457200" lvl="0" indent="-361950" algn="l" rtl="0">
              <a:lnSpc>
                <a:spcPct val="100000"/>
              </a:lnSpc>
              <a:spcBef>
                <a:spcPts val="360"/>
              </a:spcBef>
              <a:spcAft>
                <a:spcPts val="0"/>
              </a:spcAft>
              <a:buClr>
                <a:schemeClr val="dk1"/>
              </a:buClr>
              <a:buSzPts val="2100"/>
              <a:buFont typeface="Calibri"/>
              <a:buChar char="-"/>
            </a:pPr>
            <a:r>
              <a:rPr lang="en" sz="1700" b="1"/>
              <a:t>Total envelope: </a:t>
            </a:r>
            <a:r>
              <a:rPr lang="en" sz="1900" b="1" u="sng"/>
              <a:t>1 562 000 000 for 7 years</a:t>
            </a:r>
            <a:endParaRPr sz="1900" b="1" u="sng"/>
          </a:p>
          <a:p>
            <a:pPr marL="0" lvl="0" indent="0" algn="l" rtl="0">
              <a:lnSpc>
                <a:spcPct val="100000"/>
              </a:lnSpc>
              <a:spcBef>
                <a:spcPts val="1200"/>
              </a:spcBef>
              <a:spcAft>
                <a:spcPts val="0"/>
              </a:spcAft>
              <a:buClr>
                <a:schemeClr val="dk1"/>
              </a:buClr>
              <a:buSzPts val="1100"/>
              <a:buFont typeface="Arial"/>
              <a:buNone/>
            </a:pPr>
            <a:r>
              <a:rPr lang="en" sz="1700" b="1"/>
              <a:t>Article 11</a:t>
            </a:r>
            <a:r>
              <a:rPr lang="en" sz="1700"/>
              <a:t>- Scope of the thematic programmes</a:t>
            </a:r>
            <a:endParaRPr sz="1700"/>
          </a:p>
          <a:p>
            <a:pPr marL="0" lvl="0" indent="0" algn="l" rtl="0">
              <a:lnSpc>
                <a:spcPct val="100000"/>
              </a:lnSpc>
              <a:spcBef>
                <a:spcPts val="1200"/>
              </a:spcBef>
              <a:spcAft>
                <a:spcPts val="0"/>
              </a:spcAft>
              <a:buClr>
                <a:schemeClr val="dk1"/>
              </a:buClr>
              <a:buSzPts val="1100"/>
              <a:buFont typeface="Arial"/>
              <a:buNone/>
            </a:pPr>
            <a:r>
              <a:rPr lang="en" sz="1700" b="1"/>
              <a:t>(b) </a:t>
            </a:r>
            <a:r>
              <a:rPr lang="en" sz="1700"/>
              <a:t>Civil Society Organisations:</a:t>
            </a:r>
            <a:endParaRPr sz="1700"/>
          </a:p>
          <a:p>
            <a:pPr marL="914400" lvl="0" indent="0" algn="l" rtl="0">
              <a:lnSpc>
                <a:spcPct val="100000"/>
              </a:lnSpc>
              <a:spcBef>
                <a:spcPts val="1200"/>
              </a:spcBef>
              <a:spcAft>
                <a:spcPts val="0"/>
              </a:spcAft>
              <a:buClr>
                <a:schemeClr val="dk1"/>
              </a:buClr>
              <a:buSzPts val="1100"/>
              <a:buFont typeface="Arial"/>
              <a:buNone/>
            </a:pPr>
            <a:r>
              <a:rPr lang="en" sz="1700"/>
              <a:t>– Inclusive, participatory, empowered and independent civil society and democratic space in partner countries;</a:t>
            </a:r>
            <a:endParaRPr sz="1700"/>
          </a:p>
          <a:p>
            <a:pPr marL="914400" lvl="0" indent="0" algn="l" rtl="0">
              <a:lnSpc>
                <a:spcPct val="100000"/>
              </a:lnSpc>
              <a:spcBef>
                <a:spcPts val="1200"/>
              </a:spcBef>
              <a:spcAft>
                <a:spcPts val="0"/>
              </a:spcAft>
              <a:buClr>
                <a:schemeClr val="dk1"/>
              </a:buClr>
              <a:buSzPts val="1100"/>
              <a:buFont typeface="Arial"/>
              <a:buNone/>
            </a:pPr>
            <a:r>
              <a:rPr lang="en" sz="1700"/>
              <a:t>– Inclusive and open dialogue with and between civil society actors;</a:t>
            </a:r>
            <a:endParaRPr sz="1700"/>
          </a:p>
          <a:p>
            <a:pPr marL="914400" lvl="0" indent="0" algn="l" rtl="0">
              <a:lnSpc>
                <a:spcPct val="100000"/>
              </a:lnSpc>
              <a:spcBef>
                <a:spcPts val="1200"/>
              </a:spcBef>
              <a:spcAft>
                <a:spcPts val="1200"/>
              </a:spcAft>
              <a:buClr>
                <a:schemeClr val="dk1"/>
              </a:buClr>
              <a:buSzPts val="1100"/>
              <a:buFont typeface="Arial"/>
              <a:buNone/>
            </a:pPr>
            <a:r>
              <a:rPr lang="en" sz="1700"/>
              <a:t> – Awareness, understanding, knowledge and engagement of European citizens regarding development issues. (DEAR programme)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None/>
            </a:pPr>
            <a:endParaRPr sz="4000" b="0">
              <a:solidFill>
                <a:srgbClr val="C00000"/>
              </a:solidFill>
            </a:endParaRPr>
          </a:p>
          <a:p>
            <a:pPr marL="0" lvl="0" indent="0" algn="ctr" rtl="0">
              <a:lnSpc>
                <a:spcPct val="100000"/>
              </a:lnSpc>
              <a:spcBef>
                <a:spcPts val="0"/>
              </a:spcBef>
              <a:spcAft>
                <a:spcPts val="0"/>
              </a:spcAft>
              <a:buClr>
                <a:schemeClr val="dk1"/>
              </a:buClr>
              <a:buFont typeface="Arial"/>
              <a:buNone/>
            </a:pPr>
            <a:r>
              <a:rPr lang="en" sz="4000" b="0">
                <a:solidFill>
                  <a:srgbClr val="C00000"/>
                </a:solidFill>
              </a:rPr>
              <a:t>Global Europe - modalities</a:t>
            </a:r>
            <a:endParaRPr sz="4000" b="0">
              <a:solidFill>
                <a:srgbClr val="D9A938"/>
              </a:solidFill>
              <a:latin typeface="Arial"/>
              <a:ea typeface="Arial"/>
              <a:cs typeface="Arial"/>
              <a:sym typeface="Arial"/>
            </a:endParaRPr>
          </a:p>
          <a:p>
            <a:pPr marL="0" lvl="0" indent="0" algn="l" rtl="0">
              <a:spcBef>
                <a:spcPts val="0"/>
              </a:spcBef>
              <a:spcAft>
                <a:spcPts val="0"/>
              </a:spcAft>
              <a:buNone/>
            </a:pPr>
            <a:endParaRPr/>
          </a:p>
        </p:txBody>
      </p:sp>
      <p:sp>
        <p:nvSpPr>
          <p:cNvPr id="338" name="Google Shape;338;p47"/>
          <p:cNvSpPr txBox="1">
            <a:spLocks noGrp="1"/>
          </p:cNvSpPr>
          <p:nvPr>
            <p:ph type="body" idx="1"/>
          </p:nvPr>
        </p:nvSpPr>
        <p:spPr>
          <a:xfrm>
            <a:off x="628650" y="971653"/>
            <a:ext cx="7886700" cy="32634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360"/>
              </a:spcBef>
              <a:spcAft>
                <a:spcPts val="0"/>
              </a:spcAft>
              <a:buClr>
                <a:schemeClr val="dk1"/>
              </a:buClr>
              <a:buSzPts val="2100"/>
              <a:buFont typeface="Calibri"/>
              <a:buChar char="-"/>
            </a:pPr>
            <a:r>
              <a:rPr lang="en" sz="2600"/>
              <a:t>Budget Support </a:t>
            </a:r>
            <a:r>
              <a:rPr lang="en" sz="1800" i="1">
                <a:solidFill>
                  <a:schemeClr val="dk1"/>
                </a:solidFill>
              </a:rPr>
              <a:t>funding from the EU directly to governments.</a:t>
            </a:r>
            <a:endParaRPr sz="1800" i="1">
              <a:solidFill>
                <a:schemeClr val="dk1"/>
              </a:solidFill>
            </a:endParaRPr>
          </a:p>
          <a:p>
            <a:pPr marL="457200" lvl="0" indent="-361950" algn="l" rtl="0">
              <a:lnSpc>
                <a:spcPct val="100000"/>
              </a:lnSpc>
              <a:spcBef>
                <a:spcPts val="360"/>
              </a:spcBef>
              <a:spcAft>
                <a:spcPts val="0"/>
              </a:spcAft>
              <a:buClr>
                <a:schemeClr val="dk1"/>
              </a:buClr>
              <a:buSzPts val="2100"/>
              <a:buFont typeface="Calibri"/>
              <a:buChar char="-"/>
            </a:pPr>
            <a:r>
              <a:rPr lang="en" sz="2600"/>
              <a:t>Grants</a:t>
            </a:r>
            <a:r>
              <a:rPr lang="en" sz="1600">
                <a:solidFill>
                  <a:schemeClr val="dk1"/>
                </a:solidFill>
              </a:rPr>
              <a:t>-</a:t>
            </a:r>
            <a:r>
              <a:rPr lang="en" sz="1600" i="1">
                <a:solidFill>
                  <a:schemeClr val="dk1"/>
                </a:solidFill>
              </a:rPr>
              <a:t> </a:t>
            </a:r>
            <a:r>
              <a:rPr lang="en" sz="1800" i="1">
                <a:solidFill>
                  <a:schemeClr val="dk1"/>
                </a:solidFill>
              </a:rPr>
              <a:t>financia</a:t>
            </a:r>
            <a:r>
              <a:rPr lang="en" sz="2050" i="1">
                <a:solidFill>
                  <a:srgbClr val="333333"/>
                </a:solidFill>
                <a:highlight>
                  <a:srgbClr val="FFFFFF"/>
                </a:highlight>
              </a:rPr>
              <a:t>l</a:t>
            </a:r>
            <a:r>
              <a:rPr lang="en" sz="1800" i="1">
                <a:solidFill>
                  <a:schemeClr val="dk1"/>
                </a:solidFill>
              </a:rPr>
              <a:t> donation given to a beneficiary (for example, the applying CSO)  to contribute to the achievement of a policy objective by covering part of the functioning or project costs of the applicant</a:t>
            </a:r>
            <a:r>
              <a:rPr lang="en" sz="1800">
                <a:solidFill>
                  <a:schemeClr val="dk1"/>
                </a:solidFill>
              </a:rPr>
              <a: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2600"/>
              <a:t>Public procurement (tenders) </a:t>
            </a:r>
            <a:r>
              <a:rPr lang="en" sz="1800" i="1">
                <a:solidFill>
                  <a:schemeClr val="dk1"/>
                </a:solidFill>
              </a:rPr>
              <a:t>usually for infrastructure projects, large-scale service provision,</a:t>
            </a:r>
            <a:endParaRPr sz="1800">
              <a:solidFill>
                <a:schemeClr val="dk1"/>
              </a:solidFill>
            </a:endParaRPr>
          </a:p>
          <a:p>
            <a:pPr marL="457200" lvl="0" indent="-361950" algn="l" rtl="0">
              <a:lnSpc>
                <a:spcPct val="100000"/>
              </a:lnSpc>
              <a:spcBef>
                <a:spcPts val="360"/>
              </a:spcBef>
              <a:spcAft>
                <a:spcPts val="0"/>
              </a:spcAft>
              <a:buClr>
                <a:schemeClr val="dk1"/>
              </a:buClr>
              <a:buSzPts val="2100"/>
              <a:buFont typeface="Calibri"/>
              <a:buChar char="-"/>
            </a:pPr>
            <a:r>
              <a:rPr lang="en" sz="2600"/>
              <a:t>Blending </a:t>
            </a:r>
            <a:r>
              <a:rPr lang="en" sz="1800">
                <a:solidFill>
                  <a:schemeClr val="dk1"/>
                </a:solidFill>
              </a:rPr>
              <a:t>links </a:t>
            </a:r>
            <a:r>
              <a:rPr lang="en" sz="1800" i="1">
                <a:solidFill>
                  <a:schemeClr val="dk1"/>
                </a:solidFill>
              </a:rPr>
              <a:t>EU budget grants with loans by international, regional, and European bilateral financial institutions (EIB, EBRD, CEB,...)</a:t>
            </a:r>
            <a:r>
              <a:rPr lang="en" sz="2800"/>
              <a:t> </a:t>
            </a:r>
            <a:endParaRPr sz="2800"/>
          </a:p>
          <a:p>
            <a:pPr marL="457200" lvl="0" indent="0" algn="l" rtl="0">
              <a:lnSpc>
                <a:spcPct val="100000"/>
              </a:lnSpc>
              <a:spcBef>
                <a:spcPts val="360"/>
              </a:spcBef>
              <a:spcAft>
                <a:spcPts val="0"/>
              </a:spcAft>
              <a:buNone/>
            </a:pP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8"/>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None/>
            </a:pPr>
            <a:endParaRPr sz="4000" b="0">
              <a:solidFill>
                <a:srgbClr val="C00000"/>
              </a:solidFill>
            </a:endParaRPr>
          </a:p>
          <a:p>
            <a:pPr marL="0" lvl="0" indent="0" algn="ctr" rtl="0">
              <a:lnSpc>
                <a:spcPct val="100000"/>
              </a:lnSpc>
              <a:spcBef>
                <a:spcPts val="0"/>
              </a:spcBef>
              <a:spcAft>
                <a:spcPts val="0"/>
              </a:spcAft>
              <a:buNone/>
            </a:pPr>
            <a:r>
              <a:rPr lang="en" sz="4000" b="0">
                <a:solidFill>
                  <a:srgbClr val="C00000"/>
                </a:solidFill>
              </a:rPr>
              <a:t>Global Europe - modalities</a:t>
            </a:r>
            <a:endParaRPr sz="4000" b="0">
              <a:solidFill>
                <a:srgbClr val="C00000"/>
              </a:solidFill>
            </a:endParaRPr>
          </a:p>
          <a:p>
            <a:pPr marL="457200" lvl="0" indent="457200" algn="l" rtl="0">
              <a:lnSpc>
                <a:spcPct val="100000"/>
              </a:lnSpc>
              <a:spcBef>
                <a:spcPts val="0"/>
              </a:spcBef>
              <a:spcAft>
                <a:spcPts val="0"/>
              </a:spcAft>
              <a:buClr>
                <a:schemeClr val="dk1"/>
              </a:buClr>
              <a:buFont typeface="Arial"/>
              <a:buNone/>
            </a:pPr>
            <a:r>
              <a:rPr lang="en" sz="4000" b="0">
                <a:solidFill>
                  <a:srgbClr val="C00000"/>
                </a:solidFill>
              </a:rPr>
              <a:t> Opportunities for CSOs</a:t>
            </a:r>
            <a:endParaRPr/>
          </a:p>
        </p:txBody>
      </p:sp>
      <p:sp>
        <p:nvSpPr>
          <p:cNvPr id="344" name="Google Shape;344;p48"/>
          <p:cNvSpPr txBox="1">
            <a:spLocks noGrp="1"/>
          </p:cNvSpPr>
          <p:nvPr>
            <p:ph type="body" idx="1"/>
          </p:nvPr>
        </p:nvSpPr>
        <p:spPr>
          <a:xfrm>
            <a:off x="628650" y="971653"/>
            <a:ext cx="7886700" cy="3263400"/>
          </a:xfrm>
          <a:prstGeom prst="rect">
            <a:avLst/>
          </a:prstGeom>
        </p:spPr>
        <p:txBody>
          <a:bodyPr spcFirstLastPara="1" wrap="square" lIns="68575" tIns="34275" rIns="68575" bIns="34275" anchor="t" anchorCtr="0">
            <a:noAutofit/>
          </a:bodyPr>
          <a:lstStyle/>
          <a:p>
            <a:pPr marL="457200" lvl="0" indent="0" algn="l" rtl="0">
              <a:lnSpc>
                <a:spcPct val="100000"/>
              </a:lnSpc>
              <a:spcBef>
                <a:spcPts val="360"/>
              </a:spcBef>
              <a:spcAft>
                <a:spcPts val="0"/>
              </a:spcAft>
              <a:buNone/>
            </a:pPr>
            <a:endParaRPr/>
          </a:p>
          <a:p>
            <a:pPr marL="457200" lvl="0" indent="-400050" algn="l" rtl="0">
              <a:lnSpc>
                <a:spcPct val="100000"/>
              </a:lnSpc>
              <a:spcBef>
                <a:spcPts val="360"/>
              </a:spcBef>
              <a:spcAft>
                <a:spcPts val="0"/>
              </a:spcAft>
              <a:buClr>
                <a:srgbClr val="595959"/>
              </a:buClr>
              <a:buSzPts val="2700"/>
              <a:buFont typeface="Calibri"/>
              <a:buChar char="-"/>
            </a:pPr>
            <a:r>
              <a:rPr lang="en" sz="2700"/>
              <a:t>Partnership Arrangements</a:t>
            </a:r>
            <a:endParaRPr sz="2700"/>
          </a:p>
          <a:p>
            <a:pPr marL="457200" lvl="0" indent="-400050" algn="l" rtl="0">
              <a:lnSpc>
                <a:spcPct val="115000"/>
              </a:lnSpc>
              <a:spcBef>
                <a:spcPts val="0"/>
              </a:spcBef>
              <a:spcAft>
                <a:spcPts val="0"/>
              </a:spcAft>
              <a:buClr>
                <a:srgbClr val="595959"/>
              </a:buClr>
              <a:buSzPts val="2700"/>
              <a:buFont typeface="Calibri"/>
              <a:buChar char="-"/>
            </a:pPr>
            <a:r>
              <a:rPr lang="en" sz="2700"/>
              <a:t>Eligibility restricted calls for proposals: centrally managed</a:t>
            </a:r>
            <a:endParaRPr sz="2700"/>
          </a:p>
          <a:p>
            <a:pPr marL="457200" lvl="0" indent="-400050" algn="l" rtl="0">
              <a:lnSpc>
                <a:spcPct val="115000"/>
              </a:lnSpc>
              <a:spcBef>
                <a:spcPts val="0"/>
              </a:spcBef>
              <a:spcAft>
                <a:spcPts val="0"/>
              </a:spcAft>
              <a:buClr>
                <a:srgbClr val="595959"/>
              </a:buClr>
              <a:buSzPts val="2700"/>
              <a:buFont typeface="Calibri"/>
              <a:buChar char="-"/>
            </a:pPr>
            <a:r>
              <a:rPr lang="en" sz="2700"/>
              <a:t>Eligibility restricted calls for proposals: locally managed</a:t>
            </a:r>
            <a:endParaRPr sz="2700"/>
          </a:p>
          <a:p>
            <a:pPr marL="457200" lvl="0" indent="-400050" algn="l" rtl="0">
              <a:lnSpc>
                <a:spcPct val="115000"/>
              </a:lnSpc>
              <a:spcBef>
                <a:spcPts val="0"/>
              </a:spcBef>
              <a:spcAft>
                <a:spcPts val="0"/>
              </a:spcAft>
              <a:buClr>
                <a:srgbClr val="595959"/>
              </a:buClr>
              <a:buSzPts val="2700"/>
              <a:buFont typeface="Calibri"/>
              <a:buChar char="-"/>
            </a:pPr>
            <a:r>
              <a:rPr lang="en" sz="2700"/>
              <a:t>Direct awards</a:t>
            </a:r>
            <a:endParaRPr sz="2700"/>
          </a:p>
          <a:p>
            <a:pPr marL="457200" lvl="0" indent="-400050" algn="l" rtl="0">
              <a:lnSpc>
                <a:spcPct val="115000"/>
              </a:lnSpc>
              <a:spcBef>
                <a:spcPts val="0"/>
              </a:spcBef>
              <a:spcAft>
                <a:spcPts val="0"/>
              </a:spcAft>
              <a:buClr>
                <a:srgbClr val="595959"/>
              </a:buClr>
              <a:buSzPts val="2700"/>
              <a:buFont typeface="Calibri"/>
              <a:buChar char="-"/>
            </a:pPr>
            <a:r>
              <a:rPr lang="en" sz="2700"/>
              <a:t>Financial Support to Third Parties</a:t>
            </a:r>
            <a:endParaRPr sz="2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628650" y="273844"/>
            <a:ext cx="7886700" cy="4914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Font typeface="Arial"/>
              <a:buNone/>
            </a:pPr>
            <a:endParaRPr sz="4000">
              <a:solidFill>
                <a:srgbClr val="C00000"/>
              </a:solidFill>
            </a:endParaRPr>
          </a:p>
          <a:p>
            <a:pPr marL="0" lvl="0" indent="0" algn="ctr" rtl="0">
              <a:lnSpc>
                <a:spcPct val="100000"/>
              </a:lnSpc>
              <a:spcBef>
                <a:spcPts val="0"/>
              </a:spcBef>
              <a:spcAft>
                <a:spcPts val="0"/>
              </a:spcAft>
              <a:buClr>
                <a:schemeClr val="dk1"/>
              </a:buClr>
              <a:buFont typeface="Arial"/>
              <a:buNone/>
            </a:pPr>
            <a:r>
              <a:rPr lang="en" sz="4000" b="0">
                <a:solidFill>
                  <a:srgbClr val="C00000"/>
                </a:solidFill>
              </a:rPr>
              <a:t>Key CONCORD achievements </a:t>
            </a:r>
            <a:endParaRPr sz="4000" b="0">
              <a:solidFill>
                <a:srgbClr val="D9A938"/>
              </a:solidFill>
              <a:latin typeface="Arial"/>
              <a:ea typeface="Arial"/>
              <a:cs typeface="Arial"/>
              <a:sym typeface="Arial"/>
            </a:endParaRPr>
          </a:p>
          <a:p>
            <a:pPr marL="0" lvl="0" indent="0" algn="l" rtl="0">
              <a:lnSpc>
                <a:spcPct val="90000"/>
              </a:lnSpc>
              <a:spcBef>
                <a:spcPts val="0"/>
              </a:spcBef>
              <a:spcAft>
                <a:spcPts val="0"/>
              </a:spcAft>
              <a:buClr>
                <a:srgbClr val="E2B647"/>
              </a:buClr>
              <a:buSzPts val="3000"/>
              <a:buFont typeface="Calibri"/>
              <a:buNone/>
            </a:pPr>
            <a:endParaRPr/>
          </a:p>
        </p:txBody>
      </p:sp>
      <p:sp>
        <p:nvSpPr>
          <p:cNvPr id="190" name="Google Shape;190;p32"/>
          <p:cNvSpPr txBox="1">
            <a:spLocks noGrp="1"/>
          </p:cNvSpPr>
          <p:nvPr>
            <p:ph type="body" idx="1"/>
          </p:nvPr>
        </p:nvSpPr>
        <p:spPr>
          <a:xfrm>
            <a:off x="628650" y="971653"/>
            <a:ext cx="7886700" cy="3263400"/>
          </a:xfrm>
          <a:prstGeom prst="rect">
            <a:avLst/>
          </a:prstGeom>
          <a:noFill/>
          <a:ln>
            <a:noFill/>
          </a:ln>
        </p:spPr>
        <p:txBody>
          <a:bodyPr spcFirstLastPara="1" wrap="square" lIns="68575" tIns="34275" rIns="68575" bIns="34275" anchor="t" anchorCtr="0">
            <a:noAutofit/>
          </a:bodyPr>
          <a:lstStyle/>
          <a:p>
            <a:pPr marL="457200" lvl="0" indent="-361950" algn="l" rtl="0">
              <a:lnSpc>
                <a:spcPct val="100000"/>
              </a:lnSpc>
              <a:spcBef>
                <a:spcPts val="360"/>
              </a:spcBef>
              <a:spcAft>
                <a:spcPts val="0"/>
              </a:spcAft>
              <a:buClr>
                <a:schemeClr val="dk1"/>
              </a:buClr>
              <a:buSzPts val="2100"/>
              <a:buFont typeface="Calibri"/>
              <a:buChar char="-"/>
            </a:pPr>
            <a:r>
              <a:rPr lang="en" b="1"/>
              <a:t>Objectives and amounts</a:t>
            </a:r>
            <a:endParaRPr b="1"/>
          </a:p>
          <a:p>
            <a:pPr marL="914400" lvl="1" indent="-342900" algn="l" rtl="0">
              <a:lnSpc>
                <a:spcPct val="100000"/>
              </a:lnSpc>
              <a:spcBef>
                <a:spcPts val="360"/>
              </a:spcBef>
              <a:spcAft>
                <a:spcPts val="0"/>
              </a:spcAft>
              <a:buSzPts val="1800"/>
              <a:buChar char="-"/>
            </a:pPr>
            <a:r>
              <a:rPr lang="en"/>
              <a:t>93% ODA (binding), 0.7% and LDCs &amp; fragile contexts </a:t>
            </a:r>
            <a:endParaRPr/>
          </a:p>
          <a:p>
            <a:pPr marL="914400" lvl="1" indent="-342900" algn="l" rtl="0">
              <a:lnSpc>
                <a:spcPct val="100000"/>
              </a:lnSpc>
              <a:spcBef>
                <a:spcPts val="360"/>
              </a:spcBef>
              <a:spcAft>
                <a:spcPts val="0"/>
              </a:spcAft>
              <a:buSzPts val="1800"/>
              <a:buChar char="-"/>
            </a:pPr>
            <a:r>
              <a:rPr lang="en"/>
              <a:t>Poverty reduction objectives, SDGs, Development effectiveness principles</a:t>
            </a:r>
            <a:endParaRPr/>
          </a:p>
          <a:p>
            <a:pPr marL="914400" lvl="1" indent="-342900" algn="l" rtl="0">
              <a:lnSpc>
                <a:spcPct val="100000"/>
              </a:lnSpc>
              <a:spcBef>
                <a:spcPts val="360"/>
              </a:spcBef>
              <a:spcAft>
                <a:spcPts val="0"/>
              </a:spcAft>
              <a:buSzPts val="1800"/>
              <a:buChar char="-"/>
            </a:pPr>
            <a:r>
              <a:rPr lang="en"/>
              <a:t>More than  ⅓ for ACP countries </a:t>
            </a:r>
            <a:endParaRPr/>
          </a:p>
          <a:p>
            <a:pPr marL="457200" lvl="0" indent="-361950" algn="l" rtl="0">
              <a:lnSpc>
                <a:spcPct val="100000"/>
              </a:lnSpc>
              <a:spcBef>
                <a:spcPts val="360"/>
              </a:spcBef>
              <a:spcAft>
                <a:spcPts val="0"/>
              </a:spcAft>
              <a:buClr>
                <a:schemeClr val="dk1"/>
              </a:buClr>
              <a:buSzPts val="2100"/>
              <a:buFont typeface="Calibri"/>
              <a:buChar char="-"/>
            </a:pPr>
            <a:r>
              <a:rPr lang="en" b="1"/>
              <a:t>Targets</a:t>
            </a:r>
            <a:endParaRPr b="1"/>
          </a:p>
          <a:p>
            <a:pPr marL="914400" lvl="1" indent="-342900" algn="l" rtl="0">
              <a:lnSpc>
                <a:spcPct val="100000"/>
              </a:lnSpc>
              <a:spcBef>
                <a:spcPts val="360"/>
              </a:spcBef>
              <a:spcAft>
                <a:spcPts val="0"/>
              </a:spcAft>
              <a:buSzPts val="1800"/>
              <a:buChar char="-"/>
            </a:pPr>
            <a:r>
              <a:rPr lang="en"/>
              <a:t>At least 20% human development, GAP 3 targets (gender mainstreaming and targeted actions), 30% climate and indirect 5% biodiversity, 10% migration</a:t>
            </a:r>
            <a:endParaRPr/>
          </a:p>
          <a:p>
            <a:pPr marL="457200" lvl="0" indent="-361950" algn="l" rtl="0">
              <a:lnSpc>
                <a:spcPct val="100000"/>
              </a:lnSpc>
              <a:spcBef>
                <a:spcPts val="360"/>
              </a:spcBef>
              <a:spcAft>
                <a:spcPts val="0"/>
              </a:spcAft>
              <a:buClr>
                <a:schemeClr val="dk1"/>
              </a:buClr>
              <a:buSzPts val="2100"/>
              <a:buFont typeface="Calibri"/>
              <a:buChar char="-"/>
            </a:pPr>
            <a:r>
              <a:rPr lang="en" b="1"/>
              <a:t>EFSD+</a:t>
            </a:r>
            <a:endParaRPr b="1"/>
          </a:p>
          <a:p>
            <a:pPr marL="914400" lvl="1" indent="-342900" algn="l" rtl="0">
              <a:lnSpc>
                <a:spcPct val="100000"/>
              </a:lnSpc>
              <a:spcBef>
                <a:spcPts val="360"/>
              </a:spcBef>
              <a:spcAft>
                <a:spcPts val="0"/>
              </a:spcAft>
              <a:buSzPts val="1800"/>
              <a:buChar char="-"/>
            </a:pPr>
            <a:r>
              <a:rPr lang="en"/>
              <a:t>Capped at €10 billion, all elements of CONCORD ‘10 points’ taken on</a:t>
            </a:r>
            <a:endParaRPr/>
          </a:p>
          <a:p>
            <a:pPr marL="457200" lvl="0" indent="0" algn="l" rtl="0">
              <a:lnSpc>
                <a:spcPct val="100000"/>
              </a:lnSpc>
              <a:spcBef>
                <a:spcPts val="360"/>
              </a:spcBef>
              <a:spcAft>
                <a:spcPts val="0"/>
              </a:spcAft>
              <a:buNone/>
            </a:pPr>
            <a:endParaRPr/>
          </a:p>
          <a:p>
            <a:pPr marL="0" lvl="0" indent="0" algn="l" rtl="0">
              <a:lnSpc>
                <a:spcPct val="90000"/>
              </a:lnSpc>
              <a:spcBef>
                <a:spcPts val="0"/>
              </a:spcBef>
              <a:spcAft>
                <a:spcPts val="0"/>
              </a:spcAft>
              <a:buClr>
                <a:srgbClr val="595959"/>
              </a:buClr>
              <a:buSzPts val="2100"/>
              <a:buFont typeface="Arial"/>
              <a:buNone/>
            </a:pPr>
            <a:endParaRPr/>
          </a:p>
        </p:txBody>
      </p:sp>
    </p:spTree>
    <p:extLst>
      <p:ext uri="{BB962C8B-B14F-4D97-AF65-F5344CB8AC3E}">
        <p14:creationId xmlns:p14="http://schemas.microsoft.com/office/powerpoint/2010/main" val="251836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628650" y="273844"/>
            <a:ext cx="7886700" cy="4914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Font typeface="Arial"/>
              <a:buNone/>
            </a:pPr>
            <a:endParaRPr sz="4000">
              <a:solidFill>
                <a:srgbClr val="C00000"/>
              </a:solidFill>
            </a:endParaRPr>
          </a:p>
          <a:p>
            <a:pPr marL="0" lvl="0" indent="0" algn="ctr" rtl="0">
              <a:lnSpc>
                <a:spcPct val="100000"/>
              </a:lnSpc>
              <a:spcBef>
                <a:spcPts val="0"/>
              </a:spcBef>
              <a:spcAft>
                <a:spcPts val="0"/>
              </a:spcAft>
              <a:buClr>
                <a:schemeClr val="dk1"/>
              </a:buClr>
              <a:buFont typeface="Arial"/>
              <a:buNone/>
            </a:pPr>
            <a:r>
              <a:rPr lang="en" sz="4000" b="0">
                <a:solidFill>
                  <a:srgbClr val="C00000"/>
                </a:solidFill>
              </a:rPr>
              <a:t>Key CONCORD achievements cont’d </a:t>
            </a:r>
            <a:endParaRPr sz="4000" b="0">
              <a:solidFill>
                <a:srgbClr val="D9A938"/>
              </a:solidFill>
              <a:latin typeface="Arial"/>
              <a:ea typeface="Arial"/>
              <a:cs typeface="Arial"/>
              <a:sym typeface="Arial"/>
            </a:endParaRPr>
          </a:p>
          <a:p>
            <a:pPr marL="0" lvl="0" indent="0" algn="l" rtl="0">
              <a:lnSpc>
                <a:spcPct val="90000"/>
              </a:lnSpc>
              <a:spcBef>
                <a:spcPts val="0"/>
              </a:spcBef>
              <a:spcAft>
                <a:spcPts val="0"/>
              </a:spcAft>
              <a:buClr>
                <a:srgbClr val="E2B647"/>
              </a:buClr>
              <a:buSzPts val="3000"/>
              <a:buFont typeface="Calibri"/>
              <a:buNone/>
            </a:pPr>
            <a:endParaRPr/>
          </a:p>
        </p:txBody>
      </p:sp>
      <p:sp>
        <p:nvSpPr>
          <p:cNvPr id="196" name="Google Shape;196;p33"/>
          <p:cNvSpPr txBox="1">
            <a:spLocks noGrp="1"/>
          </p:cNvSpPr>
          <p:nvPr>
            <p:ph type="body" idx="1"/>
          </p:nvPr>
        </p:nvSpPr>
        <p:spPr>
          <a:xfrm>
            <a:off x="122475" y="849175"/>
            <a:ext cx="8480700" cy="3263400"/>
          </a:xfrm>
          <a:prstGeom prst="rect">
            <a:avLst/>
          </a:prstGeom>
          <a:noFill/>
          <a:ln>
            <a:noFill/>
          </a:ln>
        </p:spPr>
        <p:txBody>
          <a:bodyPr spcFirstLastPara="1" wrap="square" lIns="68575" tIns="34275" rIns="68575" bIns="34275" anchor="t" anchorCtr="0">
            <a:noAutofit/>
          </a:bodyPr>
          <a:lstStyle/>
          <a:p>
            <a:pPr marL="457200" lvl="0" indent="-361950" algn="l" rtl="0">
              <a:lnSpc>
                <a:spcPct val="100000"/>
              </a:lnSpc>
              <a:spcBef>
                <a:spcPts val="360"/>
              </a:spcBef>
              <a:spcAft>
                <a:spcPts val="0"/>
              </a:spcAft>
              <a:buClr>
                <a:schemeClr val="dk1"/>
              </a:buClr>
              <a:buSzPts val="2100"/>
              <a:buFont typeface="Calibri"/>
              <a:buChar char="-"/>
            </a:pPr>
            <a:r>
              <a:rPr lang="en" b="1" dirty="0"/>
              <a:t>Human rights </a:t>
            </a:r>
            <a:endParaRPr b="1" dirty="0"/>
          </a:p>
          <a:p>
            <a:pPr marL="914400" lvl="1" indent="-342900" algn="l" rtl="0">
              <a:lnSpc>
                <a:spcPct val="100000"/>
              </a:lnSpc>
              <a:spcBef>
                <a:spcPts val="360"/>
              </a:spcBef>
              <a:spcAft>
                <a:spcPts val="0"/>
              </a:spcAft>
              <a:buSzPts val="1800"/>
              <a:buChar char="-"/>
            </a:pPr>
            <a:r>
              <a:rPr lang="en" dirty="0"/>
              <a:t>Specific programme, not requiring country consent</a:t>
            </a:r>
            <a:endParaRPr dirty="0"/>
          </a:p>
          <a:p>
            <a:pPr marL="914400" lvl="1" indent="-342900" algn="l" rtl="0">
              <a:lnSpc>
                <a:spcPct val="100000"/>
              </a:lnSpc>
              <a:spcBef>
                <a:spcPts val="360"/>
              </a:spcBef>
              <a:spcAft>
                <a:spcPts val="0"/>
              </a:spcAft>
              <a:buSzPts val="1800"/>
              <a:buChar char="-"/>
            </a:pPr>
            <a:r>
              <a:rPr lang="en" dirty="0"/>
              <a:t>Due diligence, business and HR mentioned</a:t>
            </a:r>
            <a:endParaRPr dirty="0"/>
          </a:p>
          <a:p>
            <a:pPr marL="914400" lvl="1" indent="-342900" algn="l" rtl="0">
              <a:lnSpc>
                <a:spcPct val="100000"/>
              </a:lnSpc>
              <a:spcBef>
                <a:spcPts val="360"/>
              </a:spcBef>
              <a:spcAft>
                <a:spcPts val="0"/>
              </a:spcAft>
              <a:buSzPts val="1800"/>
              <a:buChar char="-"/>
            </a:pPr>
            <a:r>
              <a:rPr lang="en" dirty="0"/>
              <a:t>Explicit that EU may not fund HR violations</a:t>
            </a:r>
            <a:endParaRPr dirty="0"/>
          </a:p>
          <a:p>
            <a:pPr marL="457200" lvl="0" indent="-361950" algn="l" rtl="0">
              <a:lnSpc>
                <a:spcPct val="100000"/>
              </a:lnSpc>
              <a:spcBef>
                <a:spcPts val="360"/>
              </a:spcBef>
              <a:spcAft>
                <a:spcPts val="0"/>
              </a:spcAft>
              <a:buClr>
                <a:schemeClr val="dk1"/>
              </a:buClr>
              <a:buSzPts val="2100"/>
              <a:buFont typeface="Calibri"/>
              <a:buChar char="-"/>
            </a:pPr>
            <a:r>
              <a:rPr lang="en" b="1" dirty="0"/>
              <a:t>Migration</a:t>
            </a:r>
            <a:endParaRPr b="1" dirty="0"/>
          </a:p>
          <a:p>
            <a:pPr marL="914400" lvl="1" indent="-342900" algn="l" rtl="0">
              <a:lnSpc>
                <a:spcPct val="100000"/>
              </a:lnSpc>
              <a:spcBef>
                <a:spcPts val="360"/>
              </a:spcBef>
              <a:spcAft>
                <a:spcPts val="0"/>
              </a:spcAft>
              <a:buSzPts val="1800"/>
              <a:buChar char="-"/>
            </a:pPr>
            <a:r>
              <a:rPr lang="en" dirty="0"/>
              <a:t>Improvement in language: more balance between mobility, forced displacement, protection, international law and </a:t>
            </a:r>
            <a:r>
              <a:rPr lang="en" i="1" dirty="0"/>
              <a:t>irregular migration</a:t>
            </a:r>
            <a:r>
              <a:rPr lang="en" dirty="0"/>
              <a:t> etc</a:t>
            </a:r>
            <a:endParaRPr dirty="0"/>
          </a:p>
          <a:p>
            <a:pPr marL="914400" lvl="1" indent="-342900" algn="l" rtl="0">
              <a:lnSpc>
                <a:spcPct val="100000"/>
              </a:lnSpc>
              <a:spcBef>
                <a:spcPts val="360"/>
              </a:spcBef>
              <a:spcAft>
                <a:spcPts val="0"/>
              </a:spcAft>
              <a:buSzPts val="1800"/>
              <a:buChar char="-"/>
            </a:pPr>
            <a:r>
              <a:rPr lang="en" dirty="0"/>
              <a:t>limit to the 10% conditionality - applicable to migration actions</a:t>
            </a:r>
            <a:endParaRPr dirty="0"/>
          </a:p>
          <a:p>
            <a:pPr marL="457200" lvl="0" indent="-361950" algn="l" rtl="0">
              <a:lnSpc>
                <a:spcPct val="100000"/>
              </a:lnSpc>
              <a:spcBef>
                <a:spcPts val="360"/>
              </a:spcBef>
              <a:spcAft>
                <a:spcPts val="0"/>
              </a:spcAft>
              <a:buClr>
                <a:schemeClr val="dk1"/>
              </a:buClr>
              <a:buSzPts val="2100"/>
              <a:buFont typeface="Calibri"/>
              <a:buChar char="-"/>
            </a:pPr>
            <a:r>
              <a:rPr lang="en" b="1" dirty="0"/>
              <a:t>Gender</a:t>
            </a:r>
            <a:endParaRPr b="1" dirty="0"/>
          </a:p>
          <a:p>
            <a:pPr marL="914400" lvl="1" indent="-342900" algn="l" rtl="0">
              <a:lnSpc>
                <a:spcPct val="100000"/>
              </a:lnSpc>
              <a:spcBef>
                <a:spcPts val="360"/>
              </a:spcBef>
              <a:spcAft>
                <a:spcPts val="0"/>
              </a:spcAft>
              <a:buSzPts val="1800"/>
              <a:buChar char="-"/>
            </a:pPr>
            <a:r>
              <a:rPr lang="en" dirty="0"/>
              <a:t>85% mainstreamed and 5% targetted (not funding but share of programmes)</a:t>
            </a:r>
            <a:endParaRPr dirty="0"/>
          </a:p>
          <a:p>
            <a:pPr marL="914400" lvl="1" indent="-342900" algn="l" rtl="0">
              <a:lnSpc>
                <a:spcPct val="100000"/>
              </a:lnSpc>
              <a:spcBef>
                <a:spcPts val="360"/>
              </a:spcBef>
              <a:spcAft>
                <a:spcPts val="0"/>
              </a:spcAft>
              <a:buSzPts val="1800"/>
              <a:buChar char="-"/>
            </a:pPr>
            <a:r>
              <a:rPr lang="en" dirty="0"/>
              <a:t>Gender equality, SRHR, gender mainstreaming, gender transformative and gender sensitive</a:t>
            </a:r>
            <a:endParaRPr dirty="0"/>
          </a:p>
          <a:p>
            <a:pPr marL="0" lvl="0" indent="0" algn="l" rtl="0">
              <a:lnSpc>
                <a:spcPct val="90000"/>
              </a:lnSpc>
              <a:spcBef>
                <a:spcPts val="0"/>
              </a:spcBef>
              <a:spcAft>
                <a:spcPts val="0"/>
              </a:spcAft>
              <a:buClr>
                <a:srgbClr val="595959"/>
              </a:buClr>
              <a:buSzPts val="2100"/>
              <a:buFont typeface="Arial"/>
              <a:buNone/>
            </a:pPr>
            <a:endParaRPr dirty="0"/>
          </a:p>
        </p:txBody>
      </p:sp>
    </p:spTree>
    <p:extLst>
      <p:ext uri="{BB962C8B-B14F-4D97-AF65-F5344CB8AC3E}">
        <p14:creationId xmlns:p14="http://schemas.microsoft.com/office/powerpoint/2010/main" val="346829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628650" y="2571745"/>
            <a:ext cx="7886700" cy="4914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Font typeface="Arial"/>
              <a:buNone/>
            </a:pPr>
            <a:endParaRPr sz="4000" dirty="0">
              <a:solidFill>
                <a:srgbClr val="C00000"/>
              </a:solidFill>
            </a:endParaRPr>
          </a:p>
          <a:p>
            <a:pPr marL="0" lvl="0" indent="0" algn="ctr" rtl="0">
              <a:lnSpc>
                <a:spcPct val="100000"/>
              </a:lnSpc>
              <a:spcBef>
                <a:spcPts val="0"/>
              </a:spcBef>
              <a:spcAft>
                <a:spcPts val="0"/>
              </a:spcAft>
              <a:buClr>
                <a:schemeClr val="dk1"/>
              </a:buClr>
              <a:buFont typeface="Arial"/>
              <a:buNone/>
            </a:pPr>
            <a:endParaRPr sz="4000" b="0" dirty="0">
              <a:solidFill>
                <a:srgbClr val="C00000"/>
              </a:solidFill>
            </a:endParaRPr>
          </a:p>
          <a:p>
            <a:pPr marL="0" lvl="0" indent="0" algn="ctr" rtl="0">
              <a:lnSpc>
                <a:spcPct val="100000"/>
              </a:lnSpc>
              <a:spcBef>
                <a:spcPts val="0"/>
              </a:spcBef>
              <a:spcAft>
                <a:spcPts val="0"/>
              </a:spcAft>
              <a:buClr>
                <a:schemeClr val="dk1"/>
              </a:buClr>
              <a:buFont typeface="Arial"/>
              <a:buNone/>
            </a:pPr>
            <a:br>
              <a:rPr lang="en" sz="4000" b="0" dirty="0">
                <a:solidFill>
                  <a:srgbClr val="C00000"/>
                </a:solidFill>
              </a:rPr>
            </a:br>
            <a:r>
              <a:rPr lang="en" sz="4000" b="0" dirty="0">
                <a:solidFill>
                  <a:srgbClr val="C00000"/>
                </a:solidFill>
              </a:rPr>
              <a:t>Global Europe - adoption</a:t>
            </a:r>
            <a:endParaRPr sz="4000" b="0" dirty="0">
              <a:solidFill>
                <a:srgbClr val="D9A938"/>
              </a:solidFill>
              <a:latin typeface="Arial"/>
              <a:ea typeface="Arial"/>
              <a:cs typeface="Arial"/>
              <a:sym typeface="Arial"/>
            </a:endParaRPr>
          </a:p>
          <a:p>
            <a:pPr marL="0" lvl="0" indent="0" algn="l" rtl="0">
              <a:lnSpc>
                <a:spcPct val="90000"/>
              </a:lnSpc>
              <a:spcBef>
                <a:spcPts val="0"/>
              </a:spcBef>
              <a:spcAft>
                <a:spcPts val="0"/>
              </a:spcAft>
              <a:buClr>
                <a:srgbClr val="E2B647"/>
              </a:buClr>
              <a:buSzPts val="3000"/>
              <a:buFont typeface="Calibri"/>
              <a:buNone/>
            </a:pPr>
            <a:endParaRPr dirty="0"/>
          </a:p>
        </p:txBody>
      </p:sp>
      <p:sp>
        <p:nvSpPr>
          <p:cNvPr id="202" name="Google Shape;202;p34"/>
          <p:cNvSpPr txBox="1">
            <a:spLocks noGrp="1"/>
          </p:cNvSpPr>
          <p:nvPr>
            <p:ph type="body" idx="1"/>
          </p:nvPr>
        </p:nvSpPr>
        <p:spPr>
          <a:xfrm>
            <a:off x="628650" y="3626375"/>
            <a:ext cx="7886700" cy="1240500"/>
          </a:xfrm>
          <a:prstGeom prst="rect">
            <a:avLst/>
          </a:prstGeom>
          <a:noFill/>
          <a:ln>
            <a:noFill/>
          </a:ln>
        </p:spPr>
        <p:txBody>
          <a:bodyPr spcFirstLastPara="1" wrap="square" lIns="68575" tIns="34275" rIns="68575" bIns="34275" anchor="t" anchorCtr="0">
            <a:noAutofit/>
          </a:bodyPr>
          <a:lstStyle/>
          <a:p>
            <a:pPr marL="457200" lvl="0" indent="-368300" algn="l" rtl="0">
              <a:lnSpc>
                <a:spcPct val="100000"/>
              </a:lnSpc>
              <a:spcBef>
                <a:spcPts val="1200"/>
              </a:spcBef>
              <a:spcAft>
                <a:spcPts val="0"/>
              </a:spcAft>
              <a:buClr>
                <a:schemeClr val="dk1"/>
              </a:buClr>
              <a:buSzPts val="2200"/>
              <a:buFont typeface="Calibri"/>
              <a:buChar char="-"/>
            </a:pPr>
            <a:r>
              <a:rPr lang="en" sz="2200" dirty="0"/>
              <a:t>European Parliament voted in</a:t>
            </a:r>
            <a:r>
              <a:rPr lang="en" sz="2200" b="1" dirty="0"/>
              <a:t> June 2021</a:t>
            </a:r>
            <a:endParaRPr sz="2200" b="1" dirty="0"/>
          </a:p>
          <a:p>
            <a:pPr marL="457200" lvl="0" indent="-368300" algn="l" rtl="0">
              <a:lnSpc>
                <a:spcPct val="100000"/>
              </a:lnSpc>
              <a:spcBef>
                <a:spcPts val="0"/>
              </a:spcBef>
              <a:spcAft>
                <a:spcPts val="0"/>
              </a:spcAft>
              <a:buClr>
                <a:schemeClr val="dk1"/>
              </a:buClr>
              <a:buSzPts val="2200"/>
              <a:buFont typeface="Calibri"/>
              <a:buChar char="-"/>
            </a:pPr>
            <a:r>
              <a:rPr lang="en" sz="2200" dirty="0"/>
              <a:t>Regulation applies retroactively from 1 January 2021. </a:t>
            </a:r>
            <a:endParaRPr sz="2200" dirty="0"/>
          </a:p>
          <a:p>
            <a:pPr marL="457200" lvl="0" indent="0" algn="l" rtl="0">
              <a:lnSpc>
                <a:spcPct val="100000"/>
              </a:lnSpc>
              <a:spcBef>
                <a:spcPts val="360"/>
              </a:spcBef>
              <a:spcAft>
                <a:spcPts val="0"/>
              </a:spcAft>
              <a:buNone/>
            </a:pPr>
            <a:endParaRPr b="1" dirty="0"/>
          </a:p>
          <a:p>
            <a:pPr marL="0" lvl="0" indent="0" algn="l" rtl="0">
              <a:lnSpc>
                <a:spcPct val="90000"/>
              </a:lnSpc>
              <a:spcBef>
                <a:spcPts val="0"/>
              </a:spcBef>
              <a:spcAft>
                <a:spcPts val="0"/>
              </a:spcAft>
              <a:buClr>
                <a:srgbClr val="595959"/>
              </a:buClr>
              <a:buSzPts val="2100"/>
              <a:buFont typeface="Arial"/>
              <a:buNone/>
            </a:pPr>
            <a:endParaRPr dirty="0"/>
          </a:p>
        </p:txBody>
      </p:sp>
      <p:sp>
        <p:nvSpPr>
          <p:cNvPr id="203" name="Google Shape;203;p34"/>
          <p:cNvSpPr txBox="1"/>
          <p:nvPr/>
        </p:nvSpPr>
        <p:spPr>
          <a:xfrm>
            <a:off x="534625" y="387150"/>
            <a:ext cx="7743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 sz="4000">
                <a:solidFill>
                  <a:srgbClr val="C00000"/>
                </a:solidFill>
                <a:latin typeface="Calibri"/>
                <a:ea typeface="Calibri"/>
                <a:cs typeface="Calibri"/>
                <a:sym typeface="Calibri"/>
              </a:rPr>
              <a:t>Key CONCORD achievements cont’d </a:t>
            </a:r>
            <a:endParaRPr sz="4000">
              <a:solidFill>
                <a:srgbClr val="D9A938"/>
              </a:solidFill>
            </a:endParaRPr>
          </a:p>
        </p:txBody>
      </p:sp>
      <p:sp>
        <p:nvSpPr>
          <p:cNvPr id="204" name="Google Shape;204;p34"/>
          <p:cNvSpPr txBox="1"/>
          <p:nvPr/>
        </p:nvSpPr>
        <p:spPr>
          <a:xfrm>
            <a:off x="405600" y="1041038"/>
            <a:ext cx="8332800" cy="1754700"/>
          </a:xfrm>
          <a:prstGeom prst="rect">
            <a:avLst/>
          </a:prstGeom>
          <a:noFill/>
          <a:ln>
            <a:noFill/>
          </a:ln>
        </p:spPr>
        <p:txBody>
          <a:bodyPr spcFirstLastPara="1" wrap="square" lIns="91425" tIns="91425" rIns="91425" bIns="91425" anchor="t" anchorCtr="0">
            <a:spAutoFit/>
          </a:bodyPr>
          <a:lstStyle/>
          <a:p>
            <a:pPr marL="457200" lvl="0" indent="-342900" algn="l" rtl="0">
              <a:spcBef>
                <a:spcPts val="360"/>
              </a:spcBef>
              <a:spcAft>
                <a:spcPts val="0"/>
              </a:spcAft>
              <a:buClr>
                <a:schemeClr val="dk1"/>
              </a:buClr>
              <a:buSzPts val="1800"/>
              <a:buChar char="-"/>
            </a:pPr>
            <a:r>
              <a:rPr lang="en" sz="2100" b="1">
                <a:solidFill>
                  <a:srgbClr val="595959"/>
                </a:solidFill>
                <a:latin typeface="Calibri"/>
                <a:ea typeface="Calibri"/>
                <a:cs typeface="Calibri"/>
                <a:sym typeface="Calibri"/>
              </a:rPr>
              <a:t>CSO</a:t>
            </a:r>
            <a:endParaRPr sz="2100" b="1">
              <a:solidFill>
                <a:srgbClr val="595959"/>
              </a:solidFill>
              <a:latin typeface="Calibri"/>
              <a:ea typeface="Calibri"/>
              <a:cs typeface="Calibri"/>
              <a:sym typeface="Calibri"/>
            </a:endParaRPr>
          </a:p>
          <a:p>
            <a:pPr marL="914400" lvl="1" indent="-342900" algn="l" rtl="0">
              <a:spcBef>
                <a:spcPts val="360"/>
              </a:spcBef>
              <a:spcAft>
                <a:spcPts val="0"/>
              </a:spcAft>
              <a:buClr>
                <a:schemeClr val="dk1"/>
              </a:buClr>
              <a:buSzPts val="1800"/>
              <a:buChar char="-"/>
            </a:pPr>
            <a:r>
              <a:rPr lang="en" sz="1800">
                <a:solidFill>
                  <a:schemeClr val="dk1"/>
                </a:solidFill>
                <a:latin typeface="Calibri"/>
                <a:ea typeface="Calibri"/>
                <a:cs typeface="Calibri"/>
                <a:sym typeface="Calibri"/>
              </a:rPr>
              <a:t>Partnership and value mentioned throughout, meaningful involvement in programming</a:t>
            </a:r>
            <a:endParaRPr sz="1800">
              <a:solidFill>
                <a:schemeClr val="dk1"/>
              </a:solidFill>
              <a:latin typeface="Calibri"/>
              <a:ea typeface="Calibri"/>
              <a:cs typeface="Calibri"/>
              <a:sym typeface="Calibri"/>
            </a:endParaRPr>
          </a:p>
          <a:p>
            <a:pPr marL="914400" lvl="1" indent="-342900" algn="l" rtl="0">
              <a:spcBef>
                <a:spcPts val="360"/>
              </a:spcBef>
              <a:spcAft>
                <a:spcPts val="0"/>
              </a:spcAft>
              <a:buClr>
                <a:schemeClr val="dk1"/>
              </a:buClr>
              <a:buSzPts val="1800"/>
              <a:buChar char="-"/>
            </a:pPr>
            <a:r>
              <a:rPr lang="en" sz="1800">
                <a:solidFill>
                  <a:schemeClr val="dk1"/>
                </a:solidFill>
                <a:latin typeface="Calibri"/>
                <a:ea typeface="Calibri"/>
                <a:cs typeface="Calibri"/>
                <a:sym typeface="Calibri"/>
              </a:rPr>
              <a:t>CSO programme maintained, roadmaps mentioned</a:t>
            </a:r>
            <a:endParaRPr sz="1800">
              <a:solidFill>
                <a:schemeClr val="dk1"/>
              </a:solidFill>
              <a:latin typeface="Calibri"/>
              <a:ea typeface="Calibri"/>
              <a:cs typeface="Calibri"/>
              <a:sym typeface="Calibri"/>
            </a:endParaRPr>
          </a:p>
          <a:p>
            <a:pPr marL="914400" lvl="1" indent="-342900" algn="l" rtl="0">
              <a:spcBef>
                <a:spcPts val="360"/>
              </a:spcBef>
              <a:spcAft>
                <a:spcPts val="0"/>
              </a:spcAft>
              <a:buClr>
                <a:schemeClr val="dk1"/>
              </a:buClr>
              <a:buSzPts val="1800"/>
              <a:buChar char="-"/>
            </a:pPr>
            <a:r>
              <a:rPr lang="en" sz="1800">
                <a:solidFill>
                  <a:schemeClr val="dk1"/>
                </a:solidFill>
                <a:latin typeface="Calibri"/>
                <a:ea typeface="Calibri"/>
                <a:cs typeface="Calibri"/>
                <a:sym typeface="Calibri"/>
              </a:rPr>
              <a:t>Freedom of assembly and association specifically mentioned (</a:t>
            </a:r>
            <a:r>
              <a:rPr lang="en" sz="1800" i="1">
                <a:solidFill>
                  <a:schemeClr val="dk1"/>
                </a:solidFill>
                <a:latin typeface="Calibri"/>
                <a:ea typeface="Calibri"/>
                <a:cs typeface="Calibri"/>
                <a:sym typeface="Calibri"/>
              </a:rPr>
              <a:t>shrinking space)</a:t>
            </a:r>
            <a:endParaRPr>
              <a:latin typeface="Calibri"/>
              <a:ea typeface="Calibri"/>
              <a:cs typeface="Calibri"/>
              <a:sym typeface="Calibri"/>
            </a:endParaRPr>
          </a:p>
        </p:txBody>
      </p:sp>
    </p:spTree>
    <p:extLst>
      <p:ext uri="{BB962C8B-B14F-4D97-AF65-F5344CB8AC3E}">
        <p14:creationId xmlns:p14="http://schemas.microsoft.com/office/powerpoint/2010/main" val="345852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p:nvPr/>
        </p:nvSpPr>
        <p:spPr>
          <a:xfrm>
            <a:off x="4268292" y="1012953"/>
            <a:ext cx="4401300" cy="3324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Font typeface="Arial"/>
              <a:buNone/>
            </a:pPr>
            <a:r>
              <a:rPr lang="en" sz="1800">
                <a:solidFill>
                  <a:schemeClr val="dk1"/>
                </a:solidFill>
                <a:latin typeface="Calibri"/>
                <a:ea typeface="Calibri"/>
                <a:cs typeface="Calibri"/>
                <a:sym typeface="Calibri"/>
              </a:rPr>
              <a:t>I</a:t>
            </a:r>
            <a:r>
              <a:rPr lang="en" sz="1800">
                <a:solidFill>
                  <a:srgbClr val="595959"/>
                </a:solidFill>
                <a:latin typeface="Calibri"/>
                <a:ea typeface="Calibri"/>
                <a:cs typeface="Calibri"/>
                <a:sym typeface="Calibri"/>
              </a:rPr>
              <a:t>n External Action, Global Europe Instrument = 79.4 €b </a:t>
            </a:r>
            <a:r>
              <a:rPr lang="en" sz="1800">
                <a:solidFill>
                  <a:srgbClr val="595959"/>
                </a:solidFill>
                <a:highlight>
                  <a:schemeClr val="lt1"/>
                </a:highlight>
                <a:latin typeface="Calibri"/>
                <a:ea typeface="Calibri"/>
                <a:cs typeface="Calibri"/>
                <a:sym typeface="Calibri"/>
              </a:rPr>
              <a:t>(</a:t>
            </a:r>
            <a:r>
              <a:rPr lang="en" sz="1800" i="1">
                <a:solidFill>
                  <a:srgbClr val="595959"/>
                </a:solidFill>
                <a:highlight>
                  <a:schemeClr val="lt1"/>
                </a:highlight>
                <a:latin typeface="Calibri"/>
                <a:ea typeface="Calibri"/>
                <a:cs typeface="Calibri"/>
                <a:sym typeface="Calibri"/>
              </a:rPr>
              <a:t>current prices</a:t>
            </a:r>
            <a:r>
              <a:rPr lang="en" sz="1800">
                <a:solidFill>
                  <a:srgbClr val="595959"/>
                </a:solidFill>
                <a:highlight>
                  <a:schemeClr val="lt1"/>
                </a:highlight>
                <a:latin typeface="Calibri"/>
                <a:ea typeface="Calibri"/>
                <a:cs typeface="Calibri"/>
                <a:sym typeface="Calibri"/>
              </a:rPr>
              <a:t>)</a:t>
            </a:r>
            <a:endParaRPr sz="1800">
              <a:solidFill>
                <a:srgbClr val="595959"/>
              </a:solidFill>
              <a:highlight>
                <a:schemeClr val="lt1"/>
              </a:highlight>
              <a:latin typeface="Calibri"/>
              <a:ea typeface="Calibri"/>
              <a:cs typeface="Calibri"/>
              <a:sym typeface="Calibri"/>
            </a:endParaRPr>
          </a:p>
          <a:p>
            <a:pPr marL="215900" lvl="0" indent="-254000" algn="l" rtl="0">
              <a:spcBef>
                <a:spcPts val="0"/>
              </a:spcBef>
              <a:spcAft>
                <a:spcPts val="0"/>
              </a:spcAft>
              <a:buClr>
                <a:srgbClr val="595959"/>
              </a:buClr>
              <a:buSzPts val="1800"/>
              <a:buFont typeface="Calibri"/>
              <a:buChar char="-"/>
            </a:pPr>
            <a:r>
              <a:rPr lang="en" sz="1800" i="1">
                <a:solidFill>
                  <a:srgbClr val="595959"/>
                </a:solidFill>
                <a:latin typeface="Calibri"/>
                <a:ea typeface="Calibri"/>
                <a:cs typeface="Calibri"/>
                <a:sym typeface="Calibri"/>
              </a:rPr>
              <a:t>geographical programmes (country level) with almost 75% of funds, </a:t>
            </a:r>
            <a:endParaRPr sz="1800">
              <a:solidFill>
                <a:srgbClr val="595959"/>
              </a:solidFill>
              <a:latin typeface="Calibri"/>
              <a:ea typeface="Calibri"/>
              <a:cs typeface="Calibri"/>
              <a:sym typeface="Calibri"/>
            </a:endParaRPr>
          </a:p>
          <a:p>
            <a:pPr marL="215900" lvl="0" indent="-254000" algn="l" rtl="0">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thematic programmes, </a:t>
            </a:r>
            <a:endParaRPr sz="1800">
              <a:solidFill>
                <a:srgbClr val="595959"/>
              </a:solidFill>
              <a:latin typeface="Calibri"/>
              <a:ea typeface="Calibri"/>
              <a:cs typeface="Calibri"/>
              <a:sym typeface="Calibri"/>
            </a:endParaRPr>
          </a:p>
          <a:p>
            <a:pPr marL="215900" lvl="0" indent="-254000" algn="l" rtl="0">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rapid-response actions, </a:t>
            </a:r>
            <a:endParaRPr sz="1800">
              <a:solidFill>
                <a:srgbClr val="595959"/>
              </a:solidFill>
              <a:latin typeface="Calibri"/>
              <a:ea typeface="Calibri"/>
              <a:cs typeface="Calibri"/>
              <a:sym typeface="Calibri"/>
            </a:endParaRPr>
          </a:p>
          <a:p>
            <a:pPr marL="215900" lvl="0" indent="-254000" algn="l" rtl="0">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reserve to be used in a more flexible manner </a:t>
            </a:r>
            <a:endParaRPr sz="1800">
              <a:solidFill>
                <a:srgbClr val="595959"/>
              </a:solidFill>
              <a:latin typeface="Calibri"/>
              <a:ea typeface="Calibri"/>
              <a:cs typeface="Calibri"/>
              <a:sym typeface="Calibri"/>
            </a:endParaRPr>
          </a:p>
          <a:p>
            <a:pPr marL="0" lvl="0" indent="0" algn="l" rtl="0">
              <a:spcBef>
                <a:spcPts val="0"/>
              </a:spcBef>
              <a:spcAft>
                <a:spcPts val="0"/>
              </a:spcAft>
              <a:buNone/>
            </a:pPr>
            <a:endParaRPr sz="1800">
              <a:solidFill>
                <a:srgbClr val="595959"/>
              </a:solidFill>
              <a:latin typeface="Calibri"/>
              <a:ea typeface="Calibri"/>
              <a:cs typeface="Calibri"/>
              <a:sym typeface="Calibri"/>
            </a:endParaRPr>
          </a:p>
          <a:p>
            <a:pPr marL="342900" lvl="0" indent="-279400" algn="l" rtl="0">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HAid</a:t>
            </a:r>
            <a:endParaRPr sz="1800">
              <a:solidFill>
                <a:srgbClr val="595959"/>
              </a:solidFill>
              <a:latin typeface="Calibri"/>
              <a:ea typeface="Calibri"/>
              <a:cs typeface="Calibri"/>
              <a:sym typeface="Calibri"/>
            </a:endParaRPr>
          </a:p>
          <a:p>
            <a:pPr marL="342900" lvl="0" indent="-279400" algn="l" rtl="0">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 IPA</a:t>
            </a:r>
            <a:endParaRPr sz="1800">
              <a:solidFill>
                <a:srgbClr val="595959"/>
              </a:solidFill>
              <a:latin typeface="Calibri"/>
              <a:ea typeface="Calibri"/>
              <a:cs typeface="Calibri"/>
              <a:sym typeface="Calibri"/>
            </a:endParaRPr>
          </a:p>
          <a:p>
            <a:pPr marL="342900" lvl="0" indent="-279400" algn="l" rtl="0">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CFSP</a:t>
            </a:r>
            <a:endParaRPr sz="1800">
              <a:solidFill>
                <a:srgbClr val="595959"/>
              </a:solidFill>
              <a:latin typeface="Calibri"/>
              <a:ea typeface="Calibri"/>
              <a:cs typeface="Calibri"/>
              <a:sym typeface="Calibri"/>
            </a:endParaRPr>
          </a:p>
        </p:txBody>
      </p:sp>
      <p:grpSp>
        <p:nvGrpSpPr>
          <p:cNvPr id="180" name="Google Shape;180;p31"/>
          <p:cNvGrpSpPr/>
          <p:nvPr/>
        </p:nvGrpSpPr>
        <p:grpSpPr>
          <a:xfrm>
            <a:off x="1181100" y="1314450"/>
            <a:ext cx="2937300" cy="2721000"/>
            <a:chOff x="2362200" y="2628900"/>
            <a:chExt cx="5874600" cy="5442000"/>
          </a:xfrm>
        </p:grpSpPr>
        <p:pic>
          <p:nvPicPr>
            <p:cNvPr id="181" name="Google Shape;181;p31"/>
            <p:cNvPicPr preferRelativeResize="0"/>
            <p:nvPr/>
          </p:nvPicPr>
          <p:blipFill rotWithShape="1">
            <a:blip r:embed="rId3">
              <a:alphaModFix/>
            </a:blip>
            <a:srcRect/>
            <a:stretch/>
          </p:blipFill>
          <p:spPr>
            <a:xfrm>
              <a:off x="2362200" y="2628900"/>
              <a:ext cx="5874600" cy="5442000"/>
            </a:xfrm>
            <a:prstGeom prst="rect">
              <a:avLst/>
            </a:prstGeom>
            <a:noFill/>
            <a:ln>
              <a:noFill/>
            </a:ln>
          </p:spPr>
        </p:pic>
        <p:sp>
          <p:nvSpPr>
            <p:cNvPr id="182" name="Google Shape;182;p31"/>
            <p:cNvSpPr txBox="1"/>
            <p:nvPr/>
          </p:nvSpPr>
          <p:spPr>
            <a:xfrm>
              <a:off x="4213611" y="4114800"/>
              <a:ext cx="2171700" cy="1061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000" b="1">
                  <a:solidFill>
                    <a:srgbClr val="0000FF"/>
                  </a:solidFill>
                  <a:latin typeface="Roboto Condensed"/>
                  <a:ea typeface="Roboto Condensed"/>
                  <a:cs typeface="Roboto Condensed"/>
                  <a:sym typeface="Roboto Condensed"/>
                </a:rPr>
                <a:t>9.2%</a:t>
              </a:r>
              <a:endParaRPr sz="3000" b="1">
                <a:solidFill>
                  <a:srgbClr val="0000FF"/>
                </a:solidFill>
                <a:latin typeface="Roboto Condensed"/>
                <a:ea typeface="Roboto Condensed"/>
                <a:cs typeface="Roboto Condensed"/>
                <a:sym typeface="Roboto Condensed"/>
              </a:endParaRPr>
            </a:p>
          </p:txBody>
        </p:sp>
        <p:sp>
          <p:nvSpPr>
            <p:cNvPr id="183" name="Google Shape;183;p31"/>
            <p:cNvSpPr txBox="1"/>
            <p:nvPr/>
          </p:nvSpPr>
          <p:spPr>
            <a:xfrm>
              <a:off x="3604011" y="5223291"/>
              <a:ext cx="3390900" cy="1246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C81D0F"/>
                  </a:solidFill>
                  <a:latin typeface="Roboto Condensed"/>
                  <a:ea typeface="Roboto Condensed"/>
                  <a:cs typeface="Roboto Condensed"/>
                  <a:sym typeface="Roboto Condensed"/>
                </a:rPr>
                <a:t>External heading</a:t>
              </a:r>
              <a:endParaRPr sz="1800">
                <a:solidFill>
                  <a:srgbClr val="C81D0F"/>
                </a:solidFill>
                <a:latin typeface="Roboto Condensed"/>
                <a:ea typeface="Roboto Condensed"/>
                <a:cs typeface="Roboto Condensed"/>
                <a:sym typeface="Roboto Condensed"/>
              </a:endParaRPr>
            </a:p>
          </p:txBody>
        </p:sp>
      </p:grpSp>
      <p:sp>
        <p:nvSpPr>
          <p:cNvPr id="184" name="Google Shape;184;p31"/>
          <p:cNvSpPr txBox="1"/>
          <p:nvPr/>
        </p:nvSpPr>
        <p:spPr>
          <a:xfrm>
            <a:off x="153750" y="83850"/>
            <a:ext cx="41145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400" b="1">
                <a:solidFill>
                  <a:srgbClr val="DC8C0B"/>
                </a:solidFill>
                <a:latin typeface="Calibri"/>
                <a:ea typeface="Calibri"/>
                <a:cs typeface="Calibri"/>
                <a:sym typeface="Calibri"/>
              </a:rPr>
              <a:t>EU Budget 2021-2027 (MFF)</a:t>
            </a:r>
            <a:br>
              <a:rPr lang="en" sz="2400" b="1">
                <a:solidFill>
                  <a:schemeClr val="dk1"/>
                </a:solidFill>
                <a:latin typeface="Calibri"/>
                <a:ea typeface="Calibri"/>
                <a:cs typeface="Calibri"/>
                <a:sym typeface="Calibri"/>
              </a:rPr>
            </a:br>
            <a:r>
              <a:rPr lang="en" sz="2400" b="1">
                <a:solidFill>
                  <a:schemeClr val="dk2"/>
                </a:solidFill>
                <a:latin typeface="Calibri"/>
                <a:ea typeface="Calibri"/>
                <a:cs typeface="Calibri"/>
                <a:sym typeface="Calibri"/>
              </a:rPr>
              <a:t>basics</a:t>
            </a:r>
            <a:endParaRPr sz="2400" b="1">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None/>
            </a:pPr>
            <a:endParaRPr sz="4000">
              <a:solidFill>
                <a:srgbClr val="C00000"/>
              </a:solidFill>
            </a:endParaRPr>
          </a:p>
          <a:p>
            <a:pPr marL="0" lvl="0" indent="0" algn="ctr" rtl="0">
              <a:lnSpc>
                <a:spcPct val="100000"/>
              </a:lnSpc>
              <a:spcBef>
                <a:spcPts val="0"/>
              </a:spcBef>
              <a:spcAft>
                <a:spcPts val="0"/>
              </a:spcAft>
              <a:buClr>
                <a:schemeClr val="dk1"/>
              </a:buClr>
              <a:buFont typeface="Arial"/>
              <a:buNone/>
            </a:pPr>
            <a:r>
              <a:rPr lang="en" sz="4000" b="0">
                <a:solidFill>
                  <a:srgbClr val="C00000"/>
                </a:solidFill>
              </a:rPr>
              <a:t>Context for this new instrument</a:t>
            </a:r>
            <a:endParaRPr sz="4000" b="0">
              <a:solidFill>
                <a:srgbClr val="D9A938"/>
              </a:solidFill>
              <a:latin typeface="Arial"/>
              <a:ea typeface="Arial"/>
              <a:cs typeface="Arial"/>
              <a:sym typeface="Arial"/>
            </a:endParaRPr>
          </a:p>
          <a:p>
            <a:pPr marL="0" lvl="0" indent="0" algn="l" rtl="0">
              <a:spcBef>
                <a:spcPts val="0"/>
              </a:spcBef>
              <a:spcAft>
                <a:spcPts val="0"/>
              </a:spcAft>
              <a:buNone/>
            </a:pPr>
            <a:endParaRPr/>
          </a:p>
        </p:txBody>
      </p:sp>
      <p:sp>
        <p:nvSpPr>
          <p:cNvPr id="210" name="Google Shape;210;p35"/>
          <p:cNvSpPr txBox="1">
            <a:spLocks noGrp="1"/>
          </p:cNvSpPr>
          <p:nvPr>
            <p:ph type="body" idx="1"/>
          </p:nvPr>
        </p:nvSpPr>
        <p:spPr>
          <a:xfrm>
            <a:off x="628650" y="971653"/>
            <a:ext cx="7886700" cy="32634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360"/>
              </a:spcBef>
              <a:spcAft>
                <a:spcPts val="0"/>
              </a:spcAft>
              <a:buClr>
                <a:schemeClr val="dk1"/>
              </a:buClr>
              <a:buSzPts val="2100"/>
              <a:buFont typeface="Calibri"/>
              <a:buChar char="-"/>
            </a:pPr>
            <a:r>
              <a:rPr lang="en"/>
              <a:t>EU is a </a:t>
            </a:r>
            <a:r>
              <a:rPr lang="en" b="1"/>
              <a:t>top global donor</a:t>
            </a:r>
            <a:r>
              <a:rPr lang="en"/>
              <a:t>, primary trade and investment partner for many countries</a:t>
            </a:r>
            <a:endParaRPr/>
          </a:p>
          <a:p>
            <a:pPr marL="457200" lvl="0" indent="-342900" algn="l" rtl="0">
              <a:lnSpc>
                <a:spcPct val="100000"/>
              </a:lnSpc>
              <a:spcBef>
                <a:spcPts val="360"/>
              </a:spcBef>
              <a:spcAft>
                <a:spcPts val="0"/>
              </a:spcAft>
              <a:buClr>
                <a:schemeClr val="dk1"/>
              </a:buClr>
              <a:buSzPts val="1800"/>
              <a:buChar char="-"/>
            </a:pPr>
            <a:r>
              <a:rPr lang="en" b="1"/>
              <a:t>Added value</a:t>
            </a:r>
            <a:r>
              <a:rPr lang="en"/>
              <a:t>: competence and expertise, geographic range, credibility as a peace player, economic clout...</a:t>
            </a:r>
            <a:endParaRPr/>
          </a:p>
          <a:p>
            <a:pPr marL="457200" lvl="0" indent="-361950" algn="l" rtl="0">
              <a:lnSpc>
                <a:spcPct val="100000"/>
              </a:lnSpc>
              <a:spcBef>
                <a:spcPts val="360"/>
              </a:spcBef>
              <a:spcAft>
                <a:spcPts val="0"/>
              </a:spcAft>
              <a:buClr>
                <a:schemeClr val="dk1"/>
              </a:buClr>
              <a:buSzPts val="2100"/>
              <a:buFont typeface="Calibri"/>
              <a:buChar char="-"/>
            </a:pPr>
            <a:r>
              <a:rPr lang="en"/>
              <a:t>External action </a:t>
            </a:r>
            <a:r>
              <a:rPr lang="en" b="1"/>
              <a:t>budget serves to promote EU values and interests</a:t>
            </a:r>
            <a:r>
              <a:rPr lang="en"/>
              <a:t> in the world</a:t>
            </a:r>
            <a:endParaRPr/>
          </a:p>
          <a:p>
            <a:pPr marL="457200" lvl="0" indent="-361950" algn="l" rtl="0">
              <a:lnSpc>
                <a:spcPct val="100000"/>
              </a:lnSpc>
              <a:spcBef>
                <a:spcPts val="360"/>
              </a:spcBef>
              <a:spcAft>
                <a:spcPts val="0"/>
              </a:spcAft>
              <a:buClr>
                <a:schemeClr val="dk1"/>
              </a:buClr>
              <a:buSzPts val="2100"/>
              <a:buFont typeface="Calibri"/>
              <a:buChar char="-"/>
            </a:pPr>
            <a:r>
              <a:rPr lang="en" b="1"/>
              <a:t>Shift</a:t>
            </a:r>
            <a:r>
              <a:rPr lang="en"/>
              <a:t> from development cooperation </a:t>
            </a:r>
            <a:r>
              <a:rPr lang="en" b="1"/>
              <a:t>to international partnerships</a:t>
            </a:r>
            <a:endParaRPr b="1"/>
          </a:p>
          <a:p>
            <a:pPr marL="457200" lvl="0" indent="-361950" algn="l" rtl="0">
              <a:lnSpc>
                <a:spcPct val="100000"/>
              </a:lnSpc>
              <a:spcBef>
                <a:spcPts val="360"/>
              </a:spcBef>
              <a:spcAft>
                <a:spcPts val="0"/>
              </a:spcAft>
              <a:buClr>
                <a:schemeClr val="dk1"/>
              </a:buClr>
              <a:buSzPts val="2100"/>
              <a:buFont typeface="Calibri"/>
              <a:buChar char="-"/>
            </a:pPr>
            <a:r>
              <a:rPr lang="en" b="1"/>
              <a:t>Geo - political priorities</a:t>
            </a:r>
            <a:r>
              <a:rPr lang="en"/>
              <a:t> of the Commission</a:t>
            </a:r>
            <a:endParaRPr b="1"/>
          </a:p>
          <a:p>
            <a:pPr marL="457200" lvl="0" indent="-361950" algn="l" rtl="0">
              <a:lnSpc>
                <a:spcPct val="100000"/>
              </a:lnSpc>
              <a:spcBef>
                <a:spcPts val="360"/>
              </a:spcBef>
              <a:spcAft>
                <a:spcPts val="0"/>
              </a:spcAft>
              <a:buClr>
                <a:schemeClr val="dk1"/>
              </a:buClr>
              <a:buSzPts val="2100"/>
              <a:buFont typeface="Calibri"/>
              <a:buChar char="-"/>
            </a:pPr>
            <a:r>
              <a:rPr lang="en" b="1"/>
              <a:t>Policy commitments</a:t>
            </a:r>
            <a:r>
              <a:rPr lang="en"/>
              <a:t>: Agenda 2030, European Consensus on Development, EU Action Plan on Human Rights and Democracy, EU Gender Action Plan III, EU-Africa Strategy…. </a:t>
            </a:r>
            <a:endParaRPr/>
          </a:p>
          <a:p>
            <a:pPr marL="0" lvl="0" indent="0" algn="l" rtl="0">
              <a:spcBef>
                <a:spcPts val="8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300"/>
              <a:t>Context: Overarching geopolitical priorities </a:t>
            </a:r>
            <a:endParaRPr sz="3300"/>
          </a:p>
          <a:p>
            <a:pPr marL="0" lvl="0" indent="0" algn="ctr" rtl="0">
              <a:spcBef>
                <a:spcPts val="0"/>
              </a:spcBef>
              <a:spcAft>
                <a:spcPts val="0"/>
              </a:spcAft>
              <a:buNone/>
            </a:pPr>
            <a:r>
              <a:rPr lang="en" sz="3300"/>
              <a:t>of the new Commission</a:t>
            </a:r>
            <a:endParaRPr sz="3300"/>
          </a:p>
        </p:txBody>
      </p:sp>
      <p:sp>
        <p:nvSpPr>
          <p:cNvPr id="216" name="Google Shape;216;p36"/>
          <p:cNvSpPr/>
          <p:nvPr/>
        </p:nvSpPr>
        <p:spPr>
          <a:xfrm>
            <a:off x="3476101" y="2905766"/>
            <a:ext cx="1850545" cy="1729556"/>
          </a:xfrm>
          <a:custGeom>
            <a:avLst/>
            <a:gdLst/>
            <a:ahLst/>
            <a:cxnLst/>
            <a:rect l="l" t="t" r="r" b="b"/>
            <a:pathLst>
              <a:path w="176" h="176" extrusionOk="0">
                <a:moveTo>
                  <a:pt x="98" y="105"/>
                </a:moveTo>
                <a:cubicBezTo>
                  <a:pt x="90" y="98"/>
                  <a:pt x="91" y="95"/>
                  <a:pt x="80" y="95"/>
                </a:cubicBezTo>
                <a:cubicBezTo>
                  <a:pt x="69" y="95"/>
                  <a:pt x="62" y="97"/>
                  <a:pt x="65" y="112"/>
                </a:cubicBezTo>
                <a:cubicBezTo>
                  <a:pt x="68" y="127"/>
                  <a:pt x="76" y="121"/>
                  <a:pt x="75" y="132"/>
                </a:cubicBezTo>
                <a:cubicBezTo>
                  <a:pt x="74" y="144"/>
                  <a:pt x="77" y="146"/>
                  <a:pt x="79" y="149"/>
                </a:cubicBezTo>
                <a:cubicBezTo>
                  <a:pt x="81" y="152"/>
                  <a:pt x="86" y="160"/>
                  <a:pt x="88" y="148"/>
                </a:cubicBezTo>
                <a:cubicBezTo>
                  <a:pt x="90" y="137"/>
                  <a:pt x="94" y="131"/>
                  <a:pt x="98" y="125"/>
                </a:cubicBezTo>
                <a:cubicBezTo>
                  <a:pt x="102" y="120"/>
                  <a:pt x="107" y="113"/>
                  <a:pt x="98" y="105"/>
                </a:cubicBezTo>
                <a:moveTo>
                  <a:pt x="132" y="105"/>
                </a:moveTo>
                <a:cubicBezTo>
                  <a:pt x="130" y="107"/>
                  <a:pt x="130" y="110"/>
                  <a:pt x="132" y="113"/>
                </a:cubicBezTo>
                <a:cubicBezTo>
                  <a:pt x="134" y="115"/>
                  <a:pt x="139" y="117"/>
                  <a:pt x="141" y="113"/>
                </a:cubicBezTo>
                <a:cubicBezTo>
                  <a:pt x="142" y="108"/>
                  <a:pt x="135" y="103"/>
                  <a:pt x="132" y="105"/>
                </a:cubicBezTo>
                <a:moveTo>
                  <a:pt x="69" y="79"/>
                </a:moveTo>
                <a:cubicBezTo>
                  <a:pt x="69" y="73"/>
                  <a:pt x="78" y="67"/>
                  <a:pt x="85" y="65"/>
                </a:cubicBezTo>
                <a:cubicBezTo>
                  <a:pt x="91" y="62"/>
                  <a:pt x="97" y="61"/>
                  <a:pt x="96" y="56"/>
                </a:cubicBezTo>
                <a:cubicBezTo>
                  <a:pt x="95" y="51"/>
                  <a:pt x="93" y="48"/>
                  <a:pt x="84" y="48"/>
                </a:cubicBezTo>
                <a:cubicBezTo>
                  <a:pt x="74" y="48"/>
                  <a:pt x="78" y="61"/>
                  <a:pt x="70" y="53"/>
                </a:cubicBezTo>
                <a:cubicBezTo>
                  <a:pt x="62" y="45"/>
                  <a:pt x="72" y="47"/>
                  <a:pt x="76" y="46"/>
                </a:cubicBezTo>
                <a:cubicBezTo>
                  <a:pt x="80" y="44"/>
                  <a:pt x="84" y="37"/>
                  <a:pt x="77" y="36"/>
                </a:cubicBezTo>
                <a:cubicBezTo>
                  <a:pt x="70" y="36"/>
                  <a:pt x="71" y="39"/>
                  <a:pt x="66" y="37"/>
                </a:cubicBezTo>
                <a:cubicBezTo>
                  <a:pt x="60" y="35"/>
                  <a:pt x="58" y="44"/>
                  <a:pt x="54" y="43"/>
                </a:cubicBezTo>
                <a:cubicBezTo>
                  <a:pt x="52" y="42"/>
                  <a:pt x="46" y="38"/>
                  <a:pt x="42" y="33"/>
                </a:cubicBezTo>
                <a:cubicBezTo>
                  <a:pt x="33" y="40"/>
                  <a:pt x="27" y="49"/>
                  <a:pt x="22" y="59"/>
                </a:cubicBezTo>
                <a:cubicBezTo>
                  <a:pt x="23" y="72"/>
                  <a:pt x="31" y="79"/>
                  <a:pt x="31" y="79"/>
                </a:cubicBezTo>
                <a:cubicBezTo>
                  <a:pt x="31" y="79"/>
                  <a:pt x="35" y="88"/>
                  <a:pt x="57" y="99"/>
                </a:cubicBezTo>
                <a:cubicBezTo>
                  <a:pt x="57" y="99"/>
                  <a:pt x="61" y="99"/>
                  <a:pt x="56" y="94"/>
                </a:cubicBezTo>
                <a:cubicBezTo>
                  <a:pt x="51" y="89"/>
                  <a:pt x="46" y="83"/>
                  <a:pt x="52" y="79"/>
                </a:cubicBezTo>
                <a:cubicBezTo>
                  <a:pt x="58" y="76"/>
                  <a:pt x="60" y="76"/>
                  <a:pt x="62" y="82"/>
                </a:cubicBezTo>
                <a:cubicBezTo>
                  <a:pt x="63" y="88"/>
                  <a:pt x="68" y="85"/>
                  <a:pt x="69" y="79"/>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59" y="79"/>
                </a:cubicBezTo>
                <a:cubicBezTo>
                  <a:pt x="159" y="78"/>
                  <a:pt x="159" y="76"/>
                  <a:pt x="159" y="75"/>
                </a:cubicBezTo>
                <a:cubicBezTo>
                  <a:pt x="159" y="74"/>
                  <a:pt x="158" y="73"/>
                  <a:pt x="158" y="72"/>
                </a:cubicBezTo>
                <a:cubicBezTo>
                  <a:pt x="158" y="71"/>
                  <a:pt x="158" y="70"/>
                  <a:pt x="157" y="68"/>
                </a:cubicBezTo>
                <a:cubicBezTo>
                  <a:pt x="157" y="67"/>
                  <a:pt x="157" y="67"/>
                  <a:pt x="157" y="66"/>
                </a:cubicBezTo>
                <a:cubicBezTo>
                  <a:pt x="156" y="64"/>
                  <a:pt x="155" y="62"/>
                  <a:pt x="155" y="60"/>
                </a:cubicBezTo>
                <a:cubicBezTo>
                  <a:pt x="154" y="60"/>
                  <a:pt x="154" y="59"/>
                  <a:pt x="153" y="58"/>
                </a:cubicBezTo>
                <a:cubicBezTo>
                  <a:pt x="153" y="57"/>
                  <a:pt x="152" y="56"/>
                  <a:pt x="152" y="55"/>
                </a:cubicBezTo>
                <a:cubicBezTo>
                  <a:pt x="151" y="54"/>
                  <a:pt x="151" y="53"/>
                  <a:pt x="150" y="52"/>
                </a:cubicBezTo>
                <a:cubicBezTo>
                  <a:pt x="150" y="51"/>
                  <a:pt x="149" y="50"/>
                  <a:pt x="149" y="50"/>
                </a:cubicBezTo>
                <a:cubicBezTo>
                  <a:pt x="148" y="49"/>
                  <a:pt x="148" y="48"/>
                  <a:pt x="147" y="47"/>
                </a:cubicBezTo>
                <a:cubicBezTo>
                  <a:pt x="147" y="46"/>
                  <a:pt x="146" y="46"/>
                  <a:pt x="146" y="45"/>
                </a:cubicBezTo>
                <a:cubicBezTo>
                  <a:pt x="143" y="41"/>
                  <a:pt x="140" y="38"/>
                  <a:pt x="136" y="35"/>
                </a:cubicBezTo>
                <a:cubicBezTo>
                  <a:pt x="136" y="35"/>
                  <a:pt x="136" y="34"/>
                  <a:pt x="136" y="34"/>
                </a:cubicBezTo>
                <a:cubicBezTo>
                  <a:pt x="134" y="33"/>
                  <a:pt x="133" y="32"/>
                  <a:pt x="132" y="31"/>
                </a:cubicBezTo>
                <a:cubicBezTo>
                  <a:pt x="132" y="31"/>
                  <a:pt x="132" y="31"/>
                  <a:pt x="132" y="31"/>
                </a:cubicBezTo>
                <a:cubicBezTo>
                  <a:pt x="126" y="26"/>
                  <a:pt x="120" y="23"/>
                  <a:pt x="113" y="20"/>
                </a:cubicBezTo>
                <a:cubicBezTo>
                  <a:pt x="111" y="24"/>
                  <a:pt x="109" y="28"/>
                  <a:pt x="106" y="29"/>
                </a:cubicBezTo>
                <a:cubicBezTo>
                  <a:pt x="103" y="31"/>
                  <a:pt x="103" y="39"/>
                  <a:pt x="110" y="38"/>
                </a:cubicBezTo>
                <a:cubicBezTo>
                  <a:pt x="110" y="38"/>
                  <a:pt x="108" y="40"/>
                  <a:pt x="110" y="48"/>
                </a:cubicBezTo>
                <a:cubicBezTo>
                  <a:pt x="112" y="55"/>
                  <a:pt x="115" y="57"/>
                  <a:pt x="125" y="52"/>
                </a:cubicBezTo>
                <a:cubicBezTo>
                  <a:pt x="129" y="51"/>
                  <a:pt x="132" y="52"/>
                  <a:pt x="132" y="56"/>
                </a:cubicBezTo>
                <a:cubicBezTo>
                  <a:pt x="131" y="65"/>
                  <a:pt x="124" y="65"/>
                  <a:pt x="129" y="80"/>
                </a:cubicBezTo>
                <a:cubicBezTo>
                  <a:pt x="133" y="89"/>
                  <a:pt x="141" y="92"/>
                  <a:pt x="144" y="99"/>
                </a:cubicBezTo>
                <a:cubicBezTo>
                  <a:pt x="145" y="103"/>
                  <a:pt x="151" y="107"/>
                  <a:pt x="157" y="109"/>
                </a:cubicBezTo>
                <a:cubicBezTo>
                  <a:pt x="157" y="107"/>
                  <a:pt x="158" y="105"/>
                  <a:pt x="158" y="103"/>
                </a:cubicBezTo>
                <a:cubicBezTo>
                  <a:pt x="158" y="103"/>
                  <a:pt x="159" y="102"/>
                  <a:pt x="159" y="101"/>
                </a:cubicBezTo>
                <a:cubicBezTo>
                  <a:pt x="159" y="100"/>
                  <a:pt x="159" y="98"/>
                  <a:pt x="159" y="97"/>
                </a:cubicBezTo>
                <a:cubicBezTo>
                  <a:pt x="160" y="96"/>
                  <a:pt x="160" y="95"/>
                  <a:pt x="160" y="95"/>
                </a:cubicBezTo>
                <a:cubicBezTo>
                  <a:pt x="160" y="92"/>
                  <a:pt x="160" y="90"/>
                  <a:pt x="160" y="88"/>
                </a:cubicBezTo>
                <a:cubicBezTo>
                  <a:pt x="160" y="86"/>
                  <a:pt x="160" y="84"/>
                  <a:pt x="160" y="81"/>
                </a:cubicBezTo>
              </a:path>
            </a:pathLst>
          </a:custGeom>
          <a:solidFill>
            <a:srgbClr val="C91D1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606060"/>
              </a:solidFill>
              <a:latin typeface="Calibri"/>
              <a:ea typeface="Calibri"/>
              <a:cs typeface="Calibri"/>
              <a:sym typeface="Calibri"/>
            </a:endParaRPr>
          </a:p>
        </p:txBody>
      </p:sp>
      <p:sp>
        <p:nvSpPr>
          <p:cNvPr id="217" name="Google Shape;217;p36"/>
          <p:cNvSpPr/>
          <p:nvPr/>
        </p:nvSpPr>
        <p:spPr>
          <a:xfrm>
            <a:off x="2897409" y="2413041"/>
            <a:ext cx="2998200" cy="2802300"/>
          </a:xfrm>
          <a:prstGeom prst="arc">
            <a:avLst>
              <a:gd name="adj1" fmla="val 10850144"/>
              <a:gd name="adj2" fmla="val 0"/>
            </a:avLst>
          </a:prstGeom>
          <a:noFill/>
          <a:ln w="38100" cap="rnd" cmpd="sng">
            <a:solidFill>
              <a:srgbClr val="C91D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606060"/>
              </a:solidFill>
              <a:latin typeface="Calibri"/>
              <a:ea typeface="Calibri"/>
              <a:cs typeface="Calibri"/>
              <a:sym typeface="Calibri"/>
            </a:endParaRPr>
          </a:p>
        </p:txBody>
      </p:sp>
      <p:grpSp>
        <p:nvGrpSpPr>
          <p:cNvPr id="218" name="Google Shape;218;p36"/>
          <p:cNvGrpSpPr/>
          <p:nvPr/>
        </p:nvGrpSpPr>
        <p:grpSpPr>
          <a:xfrm>
            <a:off x="3346025" y="1515147"/>
            <a:ext cx="2147125" cy="990537"/>
            <a:chOff x="6714523" y="1702289"/>
            <a:chExt cx="4965600" cy="2450611"/>
          </a:xfrm>
        </p:grpSpPr>
        <p:sp>
          <p:nvSpPr>
            <p:cNvPr id="219" name="Google Shape;219;p36"/>
            <p:cNvSpPr/>
            <p:nvPr/>
          </p:nvSpPr>
          <p:spPr>
            <a:xfrm>
              <a:off x="8915400" y="3695700"/>
              <a:ext cx="457200" cy="457200"/>
            </a:xfrm>
            <a:prstGeom prst="ellipse">
              <a:avLst/>
            </a:prstGeom>
            <a:solidFill>
              <a:srgbClr val="D9A938"/>
            </a:solidFill>
            <a:ln w="38100" cap="flat" cmpd="sng">
              <a:solidFill>
                <a:srgbClr val="FFFFFF"/>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spcBef>
                  <a:spcPts val="0"/>
                </a:spcBef>
                <a:spcAft>
                  <a:spcPts val="0"/>
                </a:spcAft>
                <a:buNone/>
              </a:pPr>
              <a:endParaRPr sz="2400" b="1">
                <a:solidFill>
                  <a:srgbClr val="FFFFFF"/>
                </a:solidFill>
                <a:latin typeface="Calibri"/>
                <a:ea typeface="Calibri"/>
                <a:cs typeface="Calibri"/>
                <a:sym typeface="Calibri"/>
              </a:endParaRPr>
            </a:p>
          </p:txBody>
        </p:sp>
        <p:sp>
          <p:nvSpPr>
            <p:cNvPr id="220" name="Google Shape;220;p36"/>
            <p:cNvSpPr txBox="1"/>
            <p:nvPr/>
          </p:nvSpPr>
          <p:spPr>
            <a:xfrm>
              <a:off x="6714523" y="1702289"/>
              <a:ext cx="4965600" cy="2262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606060"/>
                  </a:solidFill>
                  <a:latin typeface="Calibri"/>
                  <a:ea typeface="Calibri"/>
                  <a:cs typeface="Calibri"/>
                  <a:sym typeface="Calibri"/>
                </a:rPr>
                <a:t>Growth and jobs</a:t>
              </a:r>
              <a:endParaRPr sz="2400">
                <a:solidFill>
                  <a:srgbClr val="D9A938"/>
                </a:solidFill>
                <a:latin typeface="Calibri"/>
                <a:ea typeface="Calibri"/>
                <a:cs typeface="Calibri"/>
                <a:sym typeface="Calibri"/>
              </a:endParaRPr>
            </a:p>
          </p:txBody>
        </p:sp>
      </p:grpSp>
      <p:grpSp>
        <p:nvGrpSpPr>
          <p:cNvPr id="221" name="Google Shape;221;p36"/>
          <p:cNvGrpSpPr/>
          <p:nvPr/>
        </p:nvGrpSpPr>
        <p:grpSpPr>
          <a:xfrm>
            <a:off x="1196389" y="2045107"/>
            <a:ext cx="2162253" cy="877178"/>
            <a:chOff x="1743115" y="3201942"/>
            <a:chExt cx="5000585" cy="2170158"/>
          </a:xfrm>
        </p:grpSpPr>
        <p:sp>
          <p:nvSpPr>
            <p:cNvPr id="222" name="Google Shape;222;p36"/>
            <p:cNvSpPr/>
            <p:nvPr/>
          </p:nvSpPr>
          <p:spPr>
            <a:xfrm>
              <a:off x="6286500" y="4914900"/>
              <a:ext cx="457200" cy="457200"/>
            </a:xfrm>
            <a:prstGeom prst="ellipse">
              <a:avLst/>
            </a:prstGeom>
            <a:solidFill>
              <a:srgbClr val="D9A938"/>
            </a:solidFill>
            <a:ln w="38100" cap="flat" cmpd="sng">
              <a:solidFill>
                <a:srgbClr val="FFFFFF"/>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spcBef>
                  <a:spcPts val="0"/>
                </a:spcBef>
                <a:spcAft>
                  <a:spcPts val="0"/>
                </a:spcAft>
                <a:buNone/>
              </a:pPr>
              <a:endParaRPr sz="2400" b="1">
                <a:solidFill>
                  <a:srgbClr val="FFFFFF"/>
                </a:solidFill>
                <a:latin typeface="Calibri"/>
                <a:ea typeface="Calibri"/>
                <a:cs typeface="Calibri"/>
                <a:sym typeface="Calibri"/>
              </a:endParaRPr>
            </a:p>
          </p:txBody>
        </p:sp>
        <p:sp>
          <p:nvSpPr>
            <p:cNvPr id="223" name="Google Shape;223;p36"/>
            <p:cNvSpPr txBox="1"/>
            <p:nvPr/>
          </p:nvSpPr>
          <p:spPr>
            <a:xfrm>
              <a:off x="1743115" y="3201942"/>
              <a:ext cx="4426800" cy="1246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606060"/>
                  </a:solidFill>
                  <a:latin typeface="Calibri"/>
                  <a:ea typeface="Calibri"/>
                  <a:cs typeface="Calibri"/>
                  <a:sym typeface="Calibri"/>
                </a:rPr>
                <a:t>Digitalisation and data technologies</a:t>
              </a:r>
              <a:endParaRPr sz="2400">
                <a:solidFill>
                  <a:srgbClr val="D9A938"/>
                </a:solidFill>
                <a:latin typeface="Calibri"/>
                <a:ea typeface="Calibri"/>
                <a:cs typeface="Calibri"/>
                <a:sym typeface="Calibri"/>
              </a:endParaRPr>
            </a:p>
          </p:txBody>
        </p:sp>
      </p:grpSp>
      <p:grpSp>
        <p:nvGrpSpPr>
          <p:cNvPr id="224" name="Google Shape;224;p36"/>
          <p:cNvGrpSpPr/>
          <p:nvPr/>
        </p:nvGrpSpPr>
        <p:grpSpPr>
          <a:xfrm>
            <a:off x="5438142" y="2099401"/>
            <a:ext cx="2485921" cy="899084"/>
            <a:chOff x="11552907" y="3147746"/>
            <a:chExt cx="5749123" cy="2224354"/>
          </a:xfrm>
        </p:grpSpPr>
        <p:sp>
          <p:nvSpPr>
            <p:cNvPr id="225" name="Google Shape;225;p36"/>
            <p:cNvSpPr/>
            <p:nvPr/>
          </p:nvSpPr>
          <p:spPr>
            <a:xfrm>
              <a:off x="11552907" y="4914900"/>
              <a:ext cx="457200" cy="457200"/>
            </a:xfrm>
            <a:prstGeom prst="ellipse">
              <a:avLst/>
            </a:prstGeom>
            <a:solidFill>
              <a:srgbClr val="D9A938"/>
            </a:solidFill>
            <a:ln w="38100" cap="flat" cmpd="sng">
              <a:solidFill>
                <a:srgbClr val="FFFFFF"/>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spcBef>
                  <a:spcPts val="0"/>
                </a:spcBef>
                <a:spcAft>
                  <a:spcPts val="0"/>
                </a:spcAft>
                <a:buNone/>
              </a:pPr>
              <a:endParaRPr sz="2400" b="1">
                <a:solidFill>
                  <a:srgbClr val="FFFFFF"/>
                </a:solidFill>
                <a:latin typeface="Calibri"/>
                <a:ea typeface="Calibri"/>
                <a:cs typeface="Calibri"/>
                <a:sym typeface="Calibri"/>
              </a:endParaRPr>
            </a:p>
          </p:txBody>
        </p:sp>
        <p:sp>
          <p:nvSpPr>
            <p:cNvPr id="226" name="Google Shape;226;p36"/>
            <p:cNvSpPr txBox="1"/>
            <p:nvPr/>
          </p:nvSpPr>
          <p:spPr>
            <a:xfrm>
              <a:off x="12449830" y="3147746"/>
              <a:ext cx="4852200" cy="124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a:solidFill>
                    <a:srgbClr val="606060"/>
                  </a:solidFill>
                  <a:latin typeface="Calibri"/>
                  <a:ea typeface="Calibri"/>
                  <a:cs typeface="Calibri"/>
                  <a:sym typeface="Calibri"/>
                </a:rPr>
                <a:t>Governance, Peace, Security and Stability</a:t>
              </a:r>
              <a:endParaRPr sz="2400">
                <a:solidFill>
                  <a:srgbClr val="D9A938"/>
                </a:solidFill>
                <a:latin typeface="Calibri"/>
                <a:ea typeface="Calibri"/>
                <a:cs typeface="Calibri"/>
                <a:sym typeface="Calibri"/>
              </a:endParaRPr>
            </a:p>
          </p:txBody>
        </p:sp>
      </p:grpSp>
      <p:grpSp>
        <p:nvGrpSpPr>
          <p:cNvPr id="227" name="Google Shape;227;p36"/>
          <p:cNvGrpSpPr/>
          <p:nvPr/>
        </p:nvGrpSpPr>
        <p:grpSpPr>
          <a:xfrm>
            <a:off x="1544026" y="3477282"/>
            <a:ext cx="1452178" cy="432313"/>
            <a:chOff x="2547086" y="6556657"/>
            <a:chExt cx="3358414" cy="1069551"/>
          </a:xfrm>
        </p:grpSpPr>
        <p:sp>
          <p:nvSpPr>
            <p:cNvPr id="228" name="Google Shape;228;p36"/>
            <p:cNvSpPr/>
            <p:nvPr/>
          </p:nvSpPr>
          <p:spPr>
            <a:xfrm>
              <a:off x="5448300" y="7169008"/>
              <a:ext cx="457200" cy="457200"/>
            </a:xfrm>
            <a:prstGeom prst="ellipse">
              <a:avLst/>
            </a:prstGeom>
            <a:solidFill>
              <a:srgbClr val="D9A938"/>
            </a:solidFill>
            <a:ln w="38100" cap="flat" cmpd="sng">
              <a:solidFill>
                <a:srgbClr val="FFFFFF"/>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spcBef>
                  <a:spcPts val="0"/>
                </a:spcBef>
                <a:spcAft>
                  <a:spcPts val="0"/>
                </a:spcAft>
                <a:buNone/>
              </a:pPr>
              <a:endParaRPr sz="2400" b="1">
                <a:solidFill>
                  <a:srgbClr val="FFFFFF"/>
                </a:solidFill>
                <a:latin typeface="Calibri"/>
                <a:ea typeface="Calibri"/>
                <a:cs typeface="Calibri"/>
                <a:sym typeface="Calibri"/>
              </a:endParaRPr>
            </a:p>
          </p:txBody>
        </p:sp>
        <p:sp>
          <p:nvSpPr>
            <p:cNvPr id="229" name="Google Shape;229;p36"/>
            <p:cNvSpPr txBox="1"/>
            <p:nvPr/>
          </p:nvSpPr>
          <p:spPr>
            <a:xfrm>
              <a:off x="2547086" y="6556657"/>
              <a:ext cx="3238500" cy="69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606060"/>
                  </a:solidFill>
                  <a:latin typeface="Calibri"/>
                  <a:ea typeface="Calibri"/>
                  <a:cs typeface="Calibri"/>
                  <a:sym typeface="Calibri"/>
                </a:rPr>
                <a:t>Green Deal</a:t>
              </a:r>
              <a:endParaRPr sz="2400">
                <a:solidFill>
                  <a:srgbClr val="D9A938"/>
                </a:solidFill>
                <a:latin typeface="Calibri"/>
                <a:ea typeface="Calibri"/>
                <a:cs typeface="Calibri"/>
                <a:sym typeface="Calibri"/>
              </a:endParaRPr>
            </a:p>
          </p:txBody>
        </p:sp>
      </p:grpSp>
      <p:grpSp>
        <p:nvGrpSpPr>
          <p:cNvPr id="230" name="Google Shape;230;p36"/>
          <p:cNvGrpSpPr/>
          <p:nvPr/>
        </p:nvGrpSpPr>
        <p:grpSpPr>
          <a:xfrm>
            <a:off x="5796860" y="3478669"/>
            <a:ext cx="2074534" cy="430926"/>
            <a:chOff x="12382500" y="6560088"/>
            <a:chExt cx="4797721" cy="1066120"/>
          </a:xfrm>
        </p:grpSpPr>
        <p:sp>
          <p:nvSpPr>
            <p:cNvPr id="231" name="Google Shape;231;p36"/>
            <p:cNvSpPr/>
            <p:nvPr/>
          </p:nvSpPr>
          <p:spPr>
            <a:xfrm>
              <a:off x="12382500" y="7169008"/>
              <a:ext cx="457200" cy="457200"/>
            </a:xfrm>
            <a:prstGeom prst="ellipse">
              <a:avLst/>
            </a:prstGeom>
            <a:solidFill>
              <a:srgbClr val="D9A938"/>
            </a:solidFill>
            <a:ln w="38100" cap="flat" cmpd="sng">
              <a:solidFill>
                <a:srgbClr val="FFFFFF"/>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spcBef>
                  <a:spcPts val="0"/>
                </a:spcBef>
                <a:spcAft>
                  <a:spcPts val="0"/>
                </a:spcAft>
                <a:buNone/>
              </a:pPr>
              <a:endParaRPr sz="2400" b="1">
                <a:solidFill>
                  <a:srgbClr val="FFFFFF"/>
                </a:solidFill>
                <a:latin typeface="Calibri"/>
                <a:ea typeface="Calibri"/>
                <a:cs typeface="Calibri"/>
                <a:sym typeface="Calibri"/>
              </a:endParaRPr>
            </a:p>
          </p:txBody>
        </p:sp>
        <p:sp>
          <p:nvSpPr>
            <p:cNvPr id="232" name="Google Shape;232;p36"/>
            <p:cNvSpPr txBox="1"/>
            <p:nvPr/>
          </p:nvSpPr>
          <p:spPr>
            <a:xfrm>
              <a:off x="12536521" y="6560088"/>
              <a:ext cx="4643700" cy="69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a:solidFill>
                    <a:srgbClr val="606060"/>
                  </a:solidFill>
                  <a:latin typeface="Calibri"/>
                  <a:ea typeface="Calibri"/>
                  <a:cs typeface="Calibri"/>
                  <a:sym typeface="Calibri"/>
                </a:rPr>
                <a:t>Migration Partnership</a:t>
              </a:r>
              <a:endParaRPr sz="2400">
                <a:solidFill>
                  <a:srgbClr val="D9A938"/>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p:nvPr/>
        </p:nvSpPr>
        <p:spPr>
          <a:xfrm>
            <a:off x="1144676" y="204250"/>
            <a:ext cx="6135600" cy="71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a:solidFill>
                  <a:srgbClr val="C00000"/>
                </a:solidFill>
                <a:latin typeface="Calibri"/>
                <a:ea typeface="Calibri"/>
                <a:cs typeface="Calibri"/>
                <a:sym typeface="Calibri"/>
              </a:rPr>
              <a:t>GEI architecture and figures - €79.4bn  </a:t>
            </a:r>
            <a:endParaRPr sz="2800">
              <a:solidFill>
                <a:srgbClr val="C00000"/>
              </a:solidFill>
              <a:latin typeface="Calibri"/>
              <a:ea typeface="Calibri"/>
              <a:cs typeface="Calibri"/>
              <a:sym typeface="Calibri"/>
            </a:endParaRPr>
          </a:p>
        </p:txBody>
      </p:sp>
      <p:sp>
        <p:nvSpPr>
          <p:cNvPr id="238" name="Google Shape;238;p37"/>
          <p:cNvSpPr/>
          <p:nvPr/>
        </p:nvSpPr>
        <p:spPr>
          <a:xfrm>
            <a:off x="604625" y="1050350"/>
            <a:ext cx="2786400" cy="2797500"/>
          </a:xfrm>
          <a:prstGeom prst="rect">
            <a:avLst/>
          </a:prstGeom>
          <a:solidFill>
            <a:srgbClr val="D9A938"/>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b="1">
                <a:latin typeface="Calibri"/>
                <a:ea typeface="Calibri"/>
                <a:cs typeface="Calibri"/>
                <a:sym typeface="Calibri"/>
              </a:rPr>
              <a:t>Geographic (75% - </a:t>
            </a:r>
            <a:r>
              <a:rPr lang="en" sz="1600" b="1">
                <a:solidFill>
                  <a:srgbClr val="C00000"/>
                </a:solidFill>
                <a:latin typeface="Calibri"/>
                <a:ea typeface="Calibri"/>
                <a:cs typeface="Calibri"/>
                <a:sym typeface="Calibri"/>
              </a:rPr>
              <a:t>60.388 bn</a:t>
            </a:r>
            <a:r>
              <a:rPr lang="en" sz="1600" b="1">
                <a:latin typeface="Calibri"/>
                <a:ea typeface="Calibri"/>
                <a:cs typeface="Calibri"/>
                <a:sym typeface="Calibri"/>
              </a:rPr>
              <a:t>)</a:t>
            </a:r>
            <a:endParaRPr b="1"/>
          </a:p>
          <a:p>
            <a:pPr marL="285750" marR="0" lvl="0" indent="-285750" algn="l" rtl="0">
              <a:spcBef>
                <a:spcPts val="0"/>
              </a:spcBef>
              <a:spcAft>
                <a:spcPts val="0"/>
              </a:spcAft>
              <a:buSzPts val="1600"/>
              <a:buChar char="•"/>
            </a:pPr>
            <a:r>
              <a:rPr lang="en" sz="1600">
                <a:latin typeface="Calibri"/>
                <a:ea typeface="Calibri"/>
                <a:cs typeface="Calibri"/>
                <a:sym typeface="Calibri"/>
              </a:rPr>
              <a:t>Neighbourhood (</a:t>
            </a:r>
            <a:r>
              <a:rPr lang="en" sz="1600">
                <a:solidFill>
                  <a:srgbClr val="C00000"/>
                </a:solidFill>
                <a:latin typeface="Calibri"/>
                <a:ea typeface="Calibri"/>
                <a:cs typeface="Calibri"/>
                <a:sym typeface="Calibri"/>
              </a:rPr>
              <a:t>@least 19.3bn</a:t>
            </a:r>
            <a:r>
              <a:rPr lang="en" sz="1600">
                <a:latin typeface="Calibri"/>
                <a:ea typeface="Calibri"/>
                <a:cs typeface="Calibri"/>
                <a:sym typeface="Calibri"/>
              </a:rPr>
              <a:t>)</a:t>
            </a:r>
            <a:endParaRPr/>
          </a:p>
          <a:p>
            <a:pPr marL="285750" marR="0" lvl="0" indent="-285750" algn="l" rtl="0">
              <a:spcBef>
                <a:spcPts val="0"/>
              </a:spcBef>
              <a:spcAft>
                <a:spcPts val="0"/>
              </a:spcAft>
              <a:buSzPts val="1600"/>
              <a:buChar char="•"/>
            </a:pPr>
            <a:r>
              <a:rPr lang="en" sz="1600">
                <a:latin typeface="Calibri"/>
                <a:ea typeface="Calibri"/>
                <a:cs typeface="Calibri"/>
                <a:sym typeface="Calibri"/>
              </a:rPr>
              <a:t>Sub-Saharan Africa (</a:t>
            </a:r>
            <a:r>
              <a:rPr lang="en" sz="1600">
                <a:solidFill>
                  <a:srgbClr val="C00000"/>
                </a:solidFill>
                <a:latin typeface="Calibri"/>
                <a:ea typeface="Calibri"/>
                <a:cs typeface="Calibri"/>
                <a:sym typeface="Calibri"/>
              </a:rPr>
              <a:t>@least 29.12bn</a:t>
            </a:r>
            <a:r>
              <a:rPr lang="en" sz="1600">
                <a:latin typeface="Calibri"/>
                <a:ea typeface="Calibri"/>
                <a:cs typeface="Calibri"/>
                <a:sym typeface="Calibri"/>
              </a:rPr>
              <a:t>)</a:t>
            </a:r>
            <a:endParaRPr/>
          </a:p>
          <a:p>
            <a:pPr marL="285750" marR="0" lvl="0" indent="-285750" algn="l" rtl="0">
              <a:spcBef>
                <a:spcPts val="0"/>
              </a:spcBef>
              <a:spcAft>
                <a:spcPts val="0"/>
              </a:spcAft>
              <a:buSzPts val="1600"/>
              <a:buChar char="•"/>
            </a:pPr>
            <a:r>
              <a:rPr lang="en" sz="1600">
                <a:latin typeface="Calibri"/>
                <a:ea typeface="Calibri"/>
                <a:cs typeface="Calibri"/>
                <a:sym typeface="Calibri"/>
              </a:rPr>
              <a:t>Asia and the Pacific (</a:t>
            </a:r>
            <a:r>
              <a:rPr lang="en" sz="1600">
                <a:solidFill>
                  <a:srgbClr val="C91910"/>
                </a:solidFill>
                <a:latin typeface="Calibri"/>
                <a:ea typeface="Calibri"/>
                <a:cs typeface="Calibri"/>
                <a:sym typeface="Calibri"/>
              </a:rPr>
              <a:t>8.489 bn including</a:t>
            </a:r>
            <a:r>
              <a:rPr lang="en" sz="1600">
                <a:latin typeface="Calibri"/>
                <a:ea typeface="Calibri"/>
                <a:cs typeface="Calibri"/>
                <a:sym typeface="Calibri"/>
              </a:rPr>
              <a:t> </a:t>
            </a:r>
            <a:r>
              <a:rPr lang="en" sz="1600">
                <a:solidFill>
                  <a:srgbClr val="C00000"/>
                </a:solidFill>
                <a:latin typeface="Calibri"/>
                <a:ea typeface="Calibri"/>
                <a:cs typeface="Calibri"/>
                <a:sym typeface="Calibri"/>
              </a:rPr>
              <a:t>@least 500mio for P</a:t>
            </a:r>
            <a:r>
              <a:rPr lang="en" sz="1600">
                <a:latin typeface="Calibri"/>
                <a:ea typeface="Calibri"/>
                <a:cs typeface="Calibri"/>
                <a:sym typeface="Calibri"/>
              </a:rPr>
              <a:t>)</a:t>
            </a:r>
            <a:endParaRPr/>
          </a:p>
          <a:p>
            <a:pPr marL="285750" marR="0" lvl="0" indent="-285750" algn="l" rtl="0">
              <a:spcBef>
                <a:spcPts val="0"/>
              </a:spcBef>
              <a:spcAft>
                <a:spcPts val="0"/>
              </a:spcAft>
              <a:buSzPts val="1600"/>
              <a:buChar char="•"/>
            </a:pPr>
            <a:r>
              <a:rPr lang="en" sz="1600">
                <a:latin typeface="Calibri"/>
                <a:ea typeface="Calibri"/>
                <a:cs typeface="Calibri"/>
                <a:sym typeface="Calibri"/>
              </a:rPr>
              <a:t>Americas and the Caribbean (</a:t>
            </a:r>
            <a:r>
              <a:rPr lang="en" sz="1600">
                <a:solidFill>
                  <a:srgbClr val="C91910"/>
                </a:solidFill>
                <a:latin typeface="Calibri"/>
                <a:ea typeface="Calibri"/>
                <a:cs typeface="Calibri"/>
                <a:sym typeface="Calibri"/>
              </a:rPr>
              <a:t>3.395bn </a:t>
            </a:r>
            <a:r>
              <a:rPr lang="en" sz="1600">
                <a:solidFill>
                  <a:srgbClr val="C00000"/>
                </a:solidFill>
                <a:latin typeface="Calibri"/>
                <a:ea typeface="Calibri"/>
                <a:cs typeface="Calibri"/>
                <a:sym typeface="Calibri"/>
              </a:rPr>
              <a:t>@least 800 mio for C</a:t>
            </a:r>
            <a:r>
              <a:rPr lang="en" sz="1600">
                <a:latin typeface="Calibri"/>
                <a:ea typeface="Calibri"/>
                <a:cs typeface="Calibri"/>
                <a:sym typeface="Calibri"/>
              </a:rPr>
              <a:t>)</a:t>
            </a:r>
            <a:endParaRPr/>
          </a:p>
        </p:txBody>
      </p:sp>
      <p:sp>
        <p:nvSpPr>
          <p:cNvPr id="239" name="Google Shape;239;p37"/>
          <p:cNvSpPr/>
          <p:nvPr/>
        </p:nvSpPr>
        <p:spPr>
          <a:xfrm>
            <a:off x="3490350" y="1075300"/>
            <a:ext cx="2510400" cy="2436300"/>
          </a:xfrm>
          <a:prstGeom prst="rect">
            <a:avLst/>
          </a:prstGeom>
          <a:solidFill>
            <a:srgbClr val="D9A938"/>
          </a:solidFill>
          <a:ln w="12700" cap="flat" cmpd="sng">
            <a:solidFill>
              <a:srgbClr val="8756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b="1">
                <a:solidFill>
                  <a:srgbClr val="071A33"/>
                </a:solidFill>
                <a:latin typeface="Calibri"/>
                <a:ea typeface="Calibri"/>
                <a:cs typeface="Calibri"/>
                <a:sym typeface="Calibri"/>
              </a:rPr>
              <a:t>Thematic (</a:t>
            </a:r>
            <a:r>
              <a:rPr lang="en" sz="1600" b="1">
                <a:solidFill>
                  <a:srgbClr val="C00000"/>
                </a:solidFill>
                <a:latin typeface="Calibri"/>
                <a:ea typeface="Calibri"/>
                <a:cs typeface="Calibri"/>
                <a:sym typeface="Calibri"/>
              </a:rPr>
              <a:t>6.358bn</a:t>
            </a:r>
            <a:r>
              <a:rPr lang="en" sz="1600" b="1">
                <a:solidFill>
                  <a:srgbClr val="071A33"/>
                </a:solidFill>
                <a:latin typeface="Calibri"/>
                <a:ea typeface="Calibri"/>
                <a:cs typeface="Calibri"/>
                <a:sym typeface="Calibri"/>
              </a:rPr>
              <a:t>)</a:t>
            </a:r>
            <a:endParaRPr b="1"/>
          </a:p>
          <a:p>
            <a:pPr marL="0" marR="0" lvl="0" indent="0" algn="ctr" rtl="0">
              <a:spcBef>
                <a:spcPts val="0"/>
              </a:spcBef>
              <a:spcAft>
                <a:spcPts val="0"/>
              </a:spcAft>
              <a:buNone/>
            </a:pPr>
            <a:endParaRPr sz="1600">
              <a:solidFill>
                <a:srgbClr val="071A33"/>
              </a:solidFill>
              <a:latin typeface="Calibri"/>
              <a:ea typeface="Calibri"/>
              <a:cs typeface="Calibri"/>
              <a:sym typeface="Calibri"/>
            </a:endParaRPr>
          </a:p>
          <a:p>
            <a:pPr marL="269875" marR="0" lvl="0" indent="-269875" algn="l" rtl="0">
              <a:spcBef>
                <a:spcPts val="0"/>
              </a:spcBef>
              <a:spcAft>
                <a:spcPts val="0"/>
              </a:spcAft>
              <a:buClr>
                <a:srgbClr val="071A33"/>
              </a:buClr>
              <a:buSzPts val="1600"/>
              <a:buFont typeface="Arial"/>
              <a:buChar char="•"/>
            </a:pPr>
            <a:r>
              <a:rPr lang="en" sz="1600" b="0">
                <a:solidFill>
                  <a:srgbClr val="071A33"/>
                </a:solidFill>
                <a:latin typeface="Calibri"/>
                <a:ea typeface="Calibri"/>
                <a:cs typeface="Calibri"/>
                <a:sym typeface="Calibri"/>
              </a:rPr>
              <a:t>Human Rights and Democracy (</a:t>
            </a:r>
            <a:r>
              <a:rPr lang="en" sz="1600" b="0">
                <a:solidFill>
                  <a:srgbClr val="C00000"/>
                </a:solidFill>
                <a:latin typeface="Calibri"/>
                <a:ea typeface="Calibri"/>
                <a:cs typeface="Calibri"/>
                <a:sym typeface="Calibri"/>
              </a:rPr>
              <a:t>1.362bn</a:t>
            </a:r>
            <a:r>
              <a:rPr lang="en" sz="1600" b="0">
                <a:solidFill>
                  <a:srgbClr val="071A33"/>
                </a:solidFill>
                <a:latin typeface="Calibri"/>
                <a:ea typeface="Calibri"/>
                <a:cs typeface="Calibri"/>
                <a:sym typeface="Calibri"/>
              </a:rPr>
              <a:t>)</a:t>
            </a:r>
            <a:endParaRPr/>
          </a:p>
          <a:p>
            <a:pPr marL="269875" marR="0" lvl="0" indent="-269875" algn="l" rtl="0">
              <a:spcBef>
                <a:spcPts val="0"/>
              </a:spcBef>
              <a:spcAft>
                <a:spcPts val="0"/>
              </a:spcAft>
              <a:buClr>
                <a:srgbClr val="071A33"/>
              </a:buClr>
              <a:buSzPts val="1600"/>
              <a:buChar char="•"/>
            </a:pPr>
            <a:r>
              <a:rPr lang="en" sz="1600" b="1">
                <a:solidFill>
                  <a:srgbClr val="071A33"/>
                </a:solidFill>
                <a:latin typeface="Calibri"/>
                <a:ea typeface="Calibri"/>
                <a:cs typeface="Calibri"/>
                <a:sym typeface="Calibri"/>
              </a:rPr>
              <a:t>Civil Society Organisations </a:t>
            </a:r>
            <a:r>
              <a:rPr lang="en" sz="1600" b="1">
                <a:solidFill>
                  <a:srgbClr val="C00000"/>
                </a:solidFill>
                <a:latin typeface="Calibri"/>
                <a:ea typeface="Calibri"/>
                <a:cs typeface="Calibri"/>
                <a:sym typeface="Calibri"/>
              </a:rPr>
              <a:t>(1.362bn)</a:t>
            </a:r>
            <a:endParaRPr b="1">
              <a:solidFill>
                <a:srgbClr val="C00000"/>
              </a:solidFill>
            </a:endParaRPr>
          </a:p>
          <a:p>
            <a:pPr marL="269875" marR="0" lvl="0" indent="-269875" algn="l" rtl="0">
              <a:spcBef>
                <a:spcPts val="0"/>
              </a:spcBef>
              <a:spcAft>
                <a:spcPts val="0"/>
              </a:spcAft>
              <a:buClr>
                <a:srgbClr val="071A33"/>
              </a:buClr>
              <a:buSzPts val="1600"/>
              <a:buFont typeface="Arial"/>
              <a:buChar char="•"/>
            </a:pPr>
            <a:r>
              <a:rPr lang="en" sz="1600" b="0">
                <a:solidFill>
                  <a:srgbClr val="071A33"/>
                </a:solidFill>
                <a:latin typeface="Calibri"/>
                <a:ea typeface="Calibri"/>
                <a:cs typeface="Calibri"/>
                <a:sym typeface="Calibri"/>
              </a:rPr>
              <a:t>Stability and Peace (</a:t>
            </a:r>
            <a:r>
              <a:rPr lang="en" sz="1600" b="0">
                <a:solidFill>
                  <a:srgbClr val="C00000"/>
                </a:solidFill>
                <a:latin typeface="Calibri"/>
                <a:ea typeface="Calibri"/>
                <a:cs typeface="Calibri"/>
                <a:sym typeface="Calibri"/>
              </a:rPr>
              <a:t>908mio</a:t>
            </a:r>
            <a:r>
              <a:rPr lang="en" sz="1600" b="0">
                <a:solidFill>
                  <a:srgbClr val="071A33"/>
                </a:solidFill>
                <a:latin typeface="Calibri"/>
                <a:ea typeface="Calibri"/>
                <a:cs typeface="Calibri"/>
                <a:sym typeface="Calibri"/>
              </a:rPr>
              <a:t>)</a:t>
            </a:r>
            <a:endParaRPr/>
          </a:p>
          <a:p>
            <a:pPr marL="269875" marR="0" lvl="0" indent="-269875" algn="l" rtl="0">
              <a:spcBef>
                <a:spcPts val="0"/>
              </a:spcBef>
              <a:spcAft>
                <a:spcPts val="0"/>
              </a:spcAft>
              <a:buClr>
                <a:srgbClr val="071A33"/>
              </a:buClr>
              <a:buSzPts val="1600"/>
              <a:buFont typeface="Arial"/>
              <a:buChar char="•"/>
            </a:pPr>
            <a:r>
              <a:rPr lang="en" sz="1600" b="0">
                <a:solidFill>
                  <a:srgbClr val="071A33"/>
                </a:solidFill>
                <a:latin typeface="Calibri"/>
                <a:ea typeface="Calibri"/>
                <a:cs typeface="Calibri"/>
                <a:sym typeface="Calibri"/>
              </a:rPr>
              <a:t>Global Challenges</a:t>
            </a:r>
            <a:r>
              <a:rPr lang="en" sz="1600">
                <a:solidFill>
                  <a:srgbClr val="C00000"/>
                </a:solidFill>
                <a:latin typeface="Calibri"/>
                <a:ea typeface="Calibri"/>
                <a:cs typeface="Calibri"/>
                <a:sym typeface="Calibri"/>
              </a:rPr>
              <a:t>(2.72bn)</a:t>
            </a:r>
            <a:endParaRPr sz="1800">
              <a:solidFill>
                <a:srgbClr val="071A33"/>
              </a:solidFill>
              <a:latin typeface="Calibri"/>
              <a:ea typeface="Calibri"/>
              <a:cs typeface="Calibri"/>
              <a:sym typeface="Calibri"/>
            </a:endParaRPr>
          </a:p>
        </p:txBody>
      </p:sp>
      <p:sp>
        <p:nvSpPr>
          <p:cNvPr id="240" name="Google Shape;240;p37"/>
          <p:cNvSpPr/>
          <p:nvPr/>
        </p:nvSpPr>
        <p:spPr>
          <a:xfrm>
            <a:off x="6263800" y="1145950"/>
            <a:ext cx="2284500" cy="2267700"/>
          </a:xfrm>
          <a:prstGeom prst="rect">
            <a:avLst/>
          </a:prstGeom>
          <a:solidFill>
            <a:srgbClr val="D9A938"/>
          </a:solidFill>
          <a:ln w="12700" cap="flat" cmpd="sng">
            <a:solidFill>
              <a:srgbClr val="8756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b="1">
                <a:solidFill>
                  <a:srgbClr val="071A33"/>
                </a:solidFill>
                <a:latin typeface="Calibri"/>
                <a:ea typeface="Calibri"/>
                <a:cs typeface="Calibri"/>
                <a:sym typeface="Calibri"/>
              </a:rPr>
              <a:t>Rapid response (</a:t>
            </a:r>
            <a:r>
              <a:rPr lang="en" sz="1600" b="1">
                <a:solidFill>
                  <a:srgbClr val="C00000"/>
                </a:solidFill>
                <a:latin typeface="Calibri"/>
                <a:ea typeface="Calibri"/>
                <a:cs typeface="Calibri"/>
                <a:sym typeface="Calibri"/>
              </a:rPr>
              <a:t>3.182bn</a:t>
            </a:r>
            <a:r>
              <a:rPr lang="en" sz="1600" b="1">
                <a:solidFill>
                  <a:srgbClr val="071A33"/>
                </a:solidFill>
                <a:latin typeface="Calibri"/>
                <a:ea typeface="Calibri"/>
                <a:cs typeface="Calibri"/>
                <a:sym typeface="Calibri"/>
              </a:rPr>
              <a:t>)</a:t>
            </a:r>
            <a:endParaRPr b="1"/>
          </a:p>
          <a:p>
            <a:pPr marL="0" marR="0" lvl="0" indent="0" algn="l" rtl="0">
              <a:spcBef>
                <a:spcPts val="0"/>
              </a:spcBef>
              <a:spcAft>
                <a:spcPts val="0"/>
              </a:spcAft>
              <a:buNone/>
            </a:pPr>
            <a:endParaRPr sz="100">
              <a:solidFill>
                <a:srgbClr val="071A33"/>
              </a:solidFill>
              <a:latin typeface="Calibri"/>
              <a:ea typeface="Calibri"/>
              <a:cs typeface="Calibri"/>
              <a:sym typeface="Calibri"/>
            </a:endParaRPr>
          </a:p>
          <a:p>
            <a:pPr marL="285750" marR="0" lvl="0" indent="-285750" algn="l" rtl="0">
              <a:spcBef>
                <a:spcPts val="0"/>
              </a:spcBef>
              <a:spcAft>
                <a:spcPts val="0"/>
              </a:spcAft>
              <a:buClr>
                <a:srgbClr val="071A33"/>
              </a:buClr>
              <a:buSzPts val="1600"/>
              <a:buFont typeface="Arial"/>
              <a:buChar char="•"/>
            </a:pPr>
            <a:r>
              <a:rPr lang="en" sz="1600" b="0">
                <a:solidFill>
                  <a:srgbClr val="071A33"/>
                </a:solidFill>
                <a:latin typeface="Calibri"/>
                <a:ea typeface="Calibri"/>
                <a:cs typeface="Calibri"/>
                <a:sym typeface="Calibri"/>
              </a:rPr>
              <a:t>Crisis Response and Conflict Prevention</a:t>
            </a:r>
            <a:endParaRPr/>
          </a:p>
          <a:p>
            <a:pPr marL="285750" marR="0" lvl="0" indent="-285750" algn="l" rtl="0">
              <a:spcBef>
                <a:spcPts val="0"/>
              </a:spcBef>
              <a:spcAft>
                <a:spcPts val="0"/>
              </a:spcAft>
              <a:buClr>
                <a:srgbClr val="071A33"/>
              </a:buClr>
              <a:buSzPts val="1600"/>
              <a:buFont typeface="Arial"/>
              <a:buChar char="•"/>
            </a:pPr>
            <a:r>
              <a:rPr lang="en" sz="1600" b="0">
                <a:solidFill>
                  <a:srgbClr val="071A33"/>
                </a:solidFill>
                <a:latin typeface="Calibri"/>
                <a:ea typeface="Calibri"/>
                <a:cs typeface="Calibri"/>
                <a:sym typeface="Calibri"/>
              </a:rPr>
              <a:t>Resilience and linking humanitarian and development actions</a:t>
            </a:r>
            <a:endParaRPr/>
          </a:p>
          <a:p>
            <a:pPr marL="285750" marR="0" lvl="0" indent="-285750" algn="l" rtl="0">
              <a:spcBef>
                <a:spcPts val="0"/>
              </a:spcBef>
              <a:spcAft>
                <a:spcPts val="0"/>
              </a:spcAft>
              <a:buClr>
                <a:srgbClr val="071A33"/>
              </a:buClr>
              <a:buSzPts val="1600"/>
              <a:buFont typeface="Arial"/>
              <a:buChar char="•"/>
            </a:pPr>
            <a:r>
              <a:rPr lang="en" sz="1600" b="0">
                <a:solidFill>
                  <a:srgbClr val="071A33"/>
                </a:solidFill>
                <a:latin typeface="Calibri"/>
                <a:ea typeface="Calibri"/>
                <a:cs typeface="Calibri"/>
                <a:sym typeface="Calibri"/>
              </a:rPr>
              <a:t>Foreign policy needs and priorities</a:t>
            </a:r>
            <a:endParaRPr/>
          </a:p>
        </p:txBody>
      </p:sp>
      <p:sp>
        <p:nvSpPr>
          <p:cNvPr id="241" name="Google Shape;241;p37"/>
          <p:cNvSpPr/>
          <p:nvPr/>
        </p:nvSpPr>
        <p:spPr>
          <a:xfrm rot="10800000">
            <a:off x="2139713" y="3858395"/>
            <a:ext cx="301500" cy="255000"/>
          </a:xfrm>
          <a:prstGeom prst="upArrow">
            <a:avLst>
              <a:gd name="adj1" fmla="val 50000"/>
              <a:gd name="adj2" fmla="val 50000"/>
            </a:avLst>
          </a:prstGeom>
          <a:solidFill>
            <a:srgbClr val="BA7609"/>
          </a:solidFill>
          <a:ln w="12700" cap="flat" cmpd="sng">
            <a:solidFill>
              <a:srgbClr val="8756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37"/>
          <p:cNvSpPr/>
          <p:nvPr/>
        </p:nvSpPr>
        <p:spPr>
          <a:xfrm>
            <a:off x="3148621" y="3602763"/>
            <a:ext cx="242400" cy="432000"/>
          </a:xfrm>
          <a:prstGeom prst="upArrow">
            <a:avLst>
              <a:gd name="adj1" fmla="val 50000"/>
              <a:gd name="adj2" fmla="val 50000"/>
            </a:avLst>
          </a:prstGeom>
          <a:solidFill>
            <a:srgbClr val="BA7609"/>
          </a:solidFill>
          <a:ln w="12700" cap="flat" cmpd="sng">
            <a:solidFill>
              <a:srgbClr val="8756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3" name="Google Shape;243;p37"/>
          <p:cNvSpPr/>
          <p:nvPr/>
        </p:nvSpPr>
        <p:spPr>
          <a:xfrm>
            <a:off x="5041594" y="3667160"/>
            <a:ext cx="270600" cy="432000"/>
          </a:xfrm>
          <a:prstGeom prst="upArrow">
            <a:avLst>
              <a:gd name="adj1" fmla="val 50000"/>
              <a:gd name="adj2" fmla="val 50000"/>
            </a:avLst>
          </a:prstGeom>
          <a:solidFill>
            <a:srgbClr val="BA7609"/>
          </a:solidFill>
          <a:ln w="12700" cap="flat" cmpd="sng">
            <a:solidFill>
              <a:srgbClr val="8756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4" name="Google Shape;244;p37"/>
          <p:cNvSpPr/>
          <p:nvPr/>
        </p:nvSpPr>
        <p:spPr>
          <a:xfrm>
            <a:off x="7189664" y="3609236"/>
            <a:ext cx="216000" cy="419100"/>
          </a:xfrm>
          <a:prstGeom prst="upArrow">
            <a:avLst>
              <a:gd name="adj1" fmla="val 50000"/>
              <a:gd name="adj2" fmla="val 50000"/>
            </a:avLst>
          </a:prstGeom>
          <a:solidFill>
            <a:srgbClr val="BA7609"/>
          </a:solidFill>
          <a:ln w="12700" cap="flat" cmpd="sng">
            <a:solidFill>
              <a:srgbClr val="8756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45" name="Google Shape;245;p37"/>
          <p:cNvPicPr preferRelativeResize="0"/>
          <p:nvPr/>
        </p:nvPicPr>
        <p:blipFill rotWithShape="1">
          <a:blip r:embed="rId3">
            <a:alphaModFix/>
          </a:blip>
          <a:srcRect/>
          <a:stretch/>
        </p:blipFill>
        <p:spPr>
          <a:xfrm>
            <a:off x="1741777" y="4187833"/>
            <a:ext cx="1097375" cy="361220"/>
          </a:xfrm>
          <a:prstGeom prst="rect">
            <a:avLst/>
          </a:prstGeom>
          <a:noFill/>
          <a:ln>
            <a:noFill/>
          </a:ln>
        </p:spPr>
      </p:pic>
      <p:sp>
        <p:nvSpPr>
          <p:cNvPr id="246" name="Google Shape;246;p37"/>
          <p:cNvSpPr/>
          <p:nvPr/>
        </p:nvSpPr>
        <p:spPr>
          <a:xfrm>
            <a:off x="2914533" y="4156938"/>
            <a:ext cx="5449500" cy="423000"/>
          </a:xfrm>
          <a:prstGeom prst="rect">
            <a:avLst/>
          </a:prstGeom>
          <a:solidFill>
            <a:srgbClr val="DC8C0B"/>
          </a:solidFill>
          <a:ln w="9525" cap="flat" cmpd="sng">
            <a:solidFill>
              <a:srgbClr val="1331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0">
                <a:solidFill>
                  <a:srgbClr val="E7E6E6"/>
                </a:solidFill>
                <a:latin typeface="Calibri"/>
                <a:ea typeface="Calibri"/>
                <a:cs typeface="Calibri"/>
                <a:sym typeface="Calibri"/>
              </a:rPr>
              <a:t>Emerging challenges and priorities cushion (</a:t>
            </a:r>
            <a:r>
              <a:rPr lang="en" sz="1800">
                <a:solidFill>
                  <a:schemeClr val="dk1"/>
                </a:solidFill>
                <a:latin typeface="Calibri"/>
                <a:ea typeface="Calibri"/>
                <a:cs typeface="Calibri"/>
                <a:sym typeface="Calibri"/>
              </a:rPr>
              <a:t>9</a:t>
            </a:r>
            <a:r>
              <a:rPr lang="en" sz="1800" b="0">
                <a:solidFill>
                  <a:schemeClr val="dk1"/>
                </a:solidFill>
                <a:latin typeface="Calibri"/>
                <a:ea typeface="Calibri"/>
                <a:cs typeface="Calibri"/>
                <a:sym typeface="Calibri"/>
              </a:rPr>
              <a:t>.</a:t>
            </a:r>
            <a:r>
              <a:rPr lang="en" sz="1800">
                <a:solidFill>
                  <a:schemeClr val="dk1"/>
                </a:solidFill>
                <a:latin typeface="Calibri"/>
                <a:ea typeface="Calibri"/>
                <a:cs typeface="Calibri"/>
                <a:sym typeface="Calibri"/>
              </a:rPr>
              <a:t>534</a:t>
            </a:r>
            <a:r>
              <a:rPr lang="en" sz="1800" b="0">
                <a:solidFill>
                  <a:schemeClr val="dk1"/>
                </a:solidFill>
                <a:latin typeface="Calibri"/>
                <a:ea typeface="Calibri"/>
                <a:cs typeface="Calibri"/>
                <a:sym typeface="Calibri"/>
              </a:rPr>
              <a:t>bn</a:t>
            </a:r>
            <a:r>
              <a:rPr lang="en" sz="1800" b="0">
                <a:solidFill>
                  <a:srgbClr val="E7E6E6"/>
                </a:solidFill>
                <a:latin typeface="Calibri"/>
                <a:ea typeface="Calibri"/>
                <a:cs typeface="Calibri"/>
                <a:sym typeface="Calibri"/>
              </a:rPr>
              <a:t>)</a:t>
            </a:r>
            <a:endParaRPr/>
          </a:p>
        </p:txBody>
      </p:sp>
      <p:sp>
        <p:nvSpPr>
          <p:cNvPr id="247" name="Google Shape;247;p37"/>
          <p:cNvSpPr/>
          <p:nvPr/>
        </p:nvSpPr>
        <p:spPr>
          <a:xfrm rot="10800000">
            <a:off x="691350" y="3858403"/>
            <a:ext cx="301500" cy="579600"/>
          </a:xfrm>
          <a:prstGeom prst="upArrow">
            <a:avLst>
              <a:gd name="adj1" fmla="val 50000"/>
              <a:gd name="adj2" fmla="val 50000"/>
            </a:avLst>
          </a:prstGeom>
          <a:solidFill>
            <a:srgbClr val="BA7609"/>
          </a:solidFill>
          <a:ln w="12700" cap="flat" cmpd="sng">
            <a:solidFill>
              <a:srgbClr val="8756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8" name="Google Shape;248;p37"/>
          <p:cNvSpPr/>
          <p:nvPr/>
        </p:nvSpPr>
        <p:spPr>
          <a:xfrm>
            <a:off x="228600" y="4405249"/>
            <a:ext cx="2284500" cy="523500"/>
          </a:xfrm>
          <a:prstGeom prst="ellipse">
            <a:avLst/>
          </a:prstGeom>
          <a:solidFill>
            <a:srgbClr val="C00000"/>
          </a:solidFill>
          <a:ln w="9525" cap="flat" cmpd="sng">
            <a:solidFill>
              <a:srgbClr val="1331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0">
                <a:solidFill>
                  <a:srgbClr val="FFFFFF"/>
                </a:solidFill>
                <a:latin typeface="Calibri"/>
                <a:ea typeface="Calibri"/>
                <a:cs typeface="Calibri"/>
                <a:sym typeface="Calibri"/>
              </a:rPr>
              <a:t>Investments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None/>
            </a:pPr>
            <a:endParaRPr sz="4000">
              <a:solidFill>
                <a:srgbClr val="C00000"/>
              </a:solidFill>
            </a:endParaRPr>
          </a:p>
          <a:p>
            <a:pPr marL="0" lvl="0" indent="0" algn="ctr" rtl="0">
              <a:lnSpc>
                <a:spcPct val="100000"/>
              </a:lnSpc>
              <a:spcBef>
                <a:spcPts val="0"/>
              </a:spcBef>
              <a:spcAft>
                <a:spcPts val="0"/>
              </a:spcAft>
              <a:buNone/>
            </a:pPr>
            <a:endParaRPr sz="4000">
              <a:solidFill>
                <a:srgbClr val="C00000"/>
              </a:solidFill>
            </a:endParaRPr>
          </a:p>
          <a:p>
            <a:pPr marL="0" lvl="0" indent="0" algn="ctr" rtl="0">
              <a:lnSpc>
                <a:spcPct val="100000"/>
              </a:lnSpc>
              <a:spcBef>
                <a:spcPts val="0"/>
              </a:spcBef>
              <a:spcAft>
                <a:spcPts val="0"/>
              </a:spcAft>
              <a:buNone/>
            </a:pPr>
            <a:r>
              <a:rPr lang="en" sz="4000" b="0">
                <a:solidFill>
                  <a:srgbClr val="C00000"/>
                </a:solidFill>
              </a:rPr>
              <a:t>Main features new instrument</a:t>
            </a:r>
            <a:endParaRPr sz="4000" b="0">
              <a:solidFill>
                <a:srgbClr val="D9A938"/>
              </a:solidFill>
              <a:latin typeface="Arial"/>
              <a:ea typeface="Arial"/>
              <a:cs typeface="Arial"/>
              <a:sym typeface="Arial"/>
            </a:endParaRPr>
          </a:p>
          <a:p>
            <a:pPr marL="0" lvl="0" indent="0" algn="ctr" rtl="0">
              <a:lnSpc>
                <a:spcPct val="100000"/>
              </a:lnSpc>
              <a:spcBef>
                <a:spcPts val="0"/>
              </a:spcBef>
              <a:spcAft>
                <a:spcPts val="0"/>
              </a:spcAft>
              <a:buNone/>
            </a:pPr>
            <a:endParaRPr sz="4000">
              <a:solidFill>
                <a:srgbClr val="C00000"/>
              </a:solidFill>
            </a:endParaRPr>
          </a:p>
          <a:p>
            <a:pPr marL="0" lvl="0" indent="0" algn="l" rtl="0">
              <a:spcBef>
                <a:spcPts val="0"/>
              </a:spcBef>
              <a:spcAft>
                <a:spcPts val="0"/>
              </a:spcAft>
              <a:buNone/>
            </a:pPr>
            <a:endParaRPr/>
          </a:p>
        </p:txBody>
      </p:sp>
      <p:sp>
        <p:nvSpPr>
          <p:cNvPr id="254" name="Google Shape;254;p38"/>
          <p:cNvSpPr txBox="1">
            <a:spLocks noGrp="1"/>
          </p:cNvSpPr>
          <p:nvPr>
            <p:ph type="body" idx="1"/>
          </p:nvPr>
        </p:nvSpPr>
        <p:spPr>
          <a:xfrm>
            <a:off x="398000" y="971650"/>
            <a:ext cx="8434800" cy="32634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360"/>
              </a:spcBef>
              <a:spcAft>
                <a:spcPts val="0"/>
              </a:spcAft>
              <a:buClr>
                <a:schemeClr val="dk1"/>
              </a:buClr>
              <a:buSzPts val="2100"/>
              <a:buFont typeface="Calibri"/>
              <a:buChar char="-"/>
            </a:pPr>
            <a:r>
              <a:rPr lang="en"/>
              <a:t>1 instrument combining features of more than 11 previous instruments</a:t>
            </a:r>
            <a:endParaRPr/>
          </a:p>
          <a:p>
            <a:pPr marL="457200" lvl="0" indent="-361950" algn="l" rtl="0">
              <a:lnSpc>
                <a:spcPct val="100000"/>
              </a:lnSpc>
              <a:spcBef>
                <a:spcPts val="360"/>
              </a:spcBef>
              <a:spcAft>
                <a:spcPts val="0"/>
              </a:spcAft>
              <a:buClr>
                <a:schemeClr val="dk1"/>
              </a:buClr>
              <a:buSzPts val="2100"/>
              <a:buFont typeface="Calibri"/>
              <a:buChar char="-"/>
            </a:pPr>
            <a:r>
              <a:rPr lang="en"/>
              <a:t>Geographisation</a:t>
            </a:r>
            <a:endParaRPr/>
          </a:p>
          <a:p>
            <a:pPr marL="914400" lvl="1" indent="-342900" algn="l" rtl="0">
              <a:lnSpc>
                <a:spcPct val="100000"/>
              </a:lnSpc>
              <a:spcBef>
                <a:spcPts val="360"/>
              </a:spcBef>
              <a:spcAft>
                <a:spcPts val="0"/>
              </a:spcAft>
              <a:buSzPts val="1800"/>
              <a:buChar char="-"/>
            </a:pPr>
            <a:r>
              <a:rPr lang="en"/>
              <a:t>Strategic focus on Africa and Neighbourhood</a:t>
            </a:r>
            <a:endParaRPr/>
          </a:p>
          <a:p>
            <a:pPr marL="914400" lvl="1" indent="-342900" algn="l" rtl="0">
              <a:lnSpc>
                <a:spcPct val="100000"/>
              </a:lnSpc>
              <a:spcBef>
                <a:spcPts val="360"/>
              </a:spcBef>
              <a:spcAft>
                <a:spcPts val="0"/>
              </a:spcAft>
              <a:buSzPts val="1800"/>
              <a:buChar char="-"/>
            </a:pPr>
            <a:r>
              <a:rPr lang="en"/>
              <a:t>Wider geographic scope widened for strategic partnerships (including higher-income countries)</a:t>
            </a:r>
            <a:endParaRPr/>
          </a:p>
          <a:p>
            <a:pPr marL="914400" lvl="1" indent="-342900" algn="l" rtl="0">
              <a:lnSpc>
                <a:spcPct val="100000"/>
              </a:lnSpc>
              <a:spcBef>
                <a:spcPts val="360"/>
              </a:spcBef>
              <a:spcAft>
                <a:spcPts val="0"/>
              </a:spcAft>
              <a:buSzPts val="1800"/>
              <a:buChar char="-"/>
            </a:pPr>
            <a:r>
              <a:rPr lang="en"/>
              <a:t>Cross-cutting priorities (the geopolitical priorities: migration, Digitalisation, Green Deal, Growth and Jobs,Governance Peace and Security)</a:t>
            </a:r>
            <a:endParaRPr/>
          </a:p>
          <a:p>
            <a:pPr marL="457200" lvl="0" indent="-361950" algn="l" rtl="0">
              <a:lnSpc>
                <a:spcPct val="100000"/>
              </a:lnSpc>
              <a:spcBef>
                <a:spcPts val="360"/>
              </a:spcBef>
              <a:spcAft>
                <a:spcPts val="0"/>
              </a:spcAft>
              <a:buClr>
                <a:schemeClr val="dk1"/>
              </a:buClr>
              <a:buSzPts val="2100"/>
              <a:buFont typeface="Calibri"/>
              <a:buChar char="-"/>
            </a:pPr>
            <a:r>
              <a:rPr lang="en"/>
              <a:t>Flexibility and simplicity</a:t>
            </a:r>
            <a:endParaRPr/>
          </a:p>
          <a:p>
            <a:pPr marL="914400" lvl="1" indent="-342900" algn="l" rtl="0">
              <a:lnSpc>
                <a:spcPct val="100000"/>
              </a:lnSpc>
              <a:spcBef>
                <a:spcPts val="360"/>
              </a:spcBef>
              <a:spcAft>
                <a:spcPts val="0"/>
              </a:spcAft>
              <a:buSzPts val="1800"/>
              <a:buChar char="-"/>
            </a:pPr>
            <a:r>
              <a:rPr lang="en"/>
              <a:t>Flexibility within and between programmes (10-15%)</a:t>
            </a:r>
            <a:endParaRPr/>
          </a:p>
          <a:p>
            <a:pPr marL="457200" lvl="0" indent="-342900" algn="l" rtl="0">
              <a:lnSpc>
                <a:spcPct val="100000"/>
              </a:lnSpc>
              <a:spcBef>
                <a:spcPts val="360"/>
              </a:spcBef>
              <a:spcAft>
                <a:spcPts val="0"/>
              </a:spcAft>
              <a:buClr>
                <a:schemeClr val="dk1"/>
              </a:buClr>
              <a:buSzPts val="1800"/>
              <a:buChar char="-"/>
            </a:pPr>
            <a:r>
              <a:rPr lang="en"/>
              <a:t>Oversight - EDF budgeted = EP scrutiny, increased accountability and predictability</a:t>
            </a:r>
            <a:endParaRPr/>
          </a:p>
          <a:p>
            <a:pPr marL="457200" lvl="0" indent="-342900" algn="l" rtl="0">
              <a:lnSpc>
                <a:spcPct val="100000"/>
              </a:lnSpc>
              <a:spcBef>
                <a:spcPts val="360"/>
              </a:spcBef>
              <a:spcAft>
                <a:spcPts val="0"/>
              </a:spcAft>
              <a:buClr>
                <a:schemeClr val="dk1"/>
              </a:buClr>
              <a:buSzPts val="1800"/>
              <a:buChar char="-"/>
            </a:pPr>
            <a:r>
              <a:rPr lang="en"/>
              <a:t>More blended finance</a:t>
            </a:r>
            <a:endParaRPr/>
          </a:p>
          <a:p>
            <a:pPr marL="0" lvl="0" indent="0" algn="l" rtl="0">
              <a:spcBef>
                <a:spcPts val="8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None/>
            </a:pPr>
            <a:endParaRPr sz="4000">
              <a:solidFill>
                <a:srgbClr val="C00000"/>
              </a:solidFill>
            </a:endParaRPr>
          </a:p>
          <a:p>
            <a:pPr marL="0" lvl="0" indent="0" algn="ctr" rtl="0">
              <a:lnSpc>
                <a:spcPct val="100000"/>
              </a:lnSpc>
              <a:spcBef>
                <a:spcPts val="0"/>
              </a:spcBef>
              <a:spcAft>
                <a:spcPts val="0"/>
              </a:spcAft>
              <a:buClr>
                <a:schemeClr val="dk1"/>
              </a:buClr>
              <a:buFont typeface="Arial"/>
              <a:buNone/>
            </a:pPr>
            <a:r>
              <a:rPr lang="en" sz="4000" b="0">
                <a:solidFill>
                  <a:srgbClr val="C00000"/>
                </a:solidFill>
              </a:rPr>
              <a:t>Global Europe figures - other details in final agreement </a:t>
            </a:r>
            <a:endParaRPr b="0"/>
          </a:p>
        </p:txBody>
      </p:sp>
      <p:sp>
        <p:nvSpPr>
          <p:cNvPr id="260" name="Google Shape;260;p39"/>
          <p:cNvSpPr txBox="1">
            <a:spLocks noGrp="1"/>
          </p:cNvSpPr>
          <p:nvPr>
            <p:ph type="body" idx="1"/>
          </p:nvPr>
        </p:nvSpPr>
        <p:spPr>
          <a:xfrm>
            <a:off x="628650" y="971653"/>
            <a:ext cx="7886700" cy="3263400"/>
          </a:xfrm>
          <a:prstGeom prst="rect">
            <a:avLst/>
          </a:prstGeom>
        </p:spPr>
        <p:txBody>
          <a:bodyPr spcFirstLastPara="1" wrap="square" lIns="68575" tIns="34275" rIns="68575" bIns="34275" anchor="t" anchorCtr="0">
            <a:noAutofit/>
          </a:bodyPr>
          <a:lstStyle/>
          <a:p>
            <a:pPr marL="457200" lvl="0" indent="0" algn="l" rtl="0">
              <a:lnSpc>
                <a:spcPct val="100000"/>
              </a:lnSpc>
              <a:spcBef>
                <a:spcPts val="360"/>
              </a:spcBef>
              <a:spcAft>
                <a:spcPts val="0"/>
              </a:spcAft>
              <a:buNone/>
            </a:pPr>
            <a:endParaRPr b="1"/>
          </a:p>
          <a:p>
            <a:pPr marL="457200" lvl="0" indent="-361950" algn="l" rtl="0">
              <a:lnSpc>
                <a:spcPct val="100000"/>
              </a:lnSpc>
              <a:spcBef>
                <a:spcPts val="360"/>
              </a:spcBef>
              <a:spcAft>
                <a:spcPts val="0"/>
              </a:spcAft>
              <a:buClr>
                <a:schemeClr val="dk1"/>
              </a:buClr>
              <a:buSzPts val="2100"/>
              <a:buChar char="-"/>
            </a:pPr>
            <a:r>
              <a:rPr lang="en" b="1"/>
              <a:t>1bn additional to be transferred</a:t>
            </a:r>
            <a:r>
              <a:rPr lang="en"/>
              <a:t> from cushion for thematic programmes:</a:t>
            </a:r>
            <a:endParaRPr/>
          </a:p>
          <a:p>
            <a:pPr marL="914400" lvl="1" indent="-336550" algn="l" rtl="0">
              <a:lnSpc>
                <a:spcPct val="100000"/>
              </a:lnSpc>
              <a:spcBef>
                <a:spcPts val="360"/>
              </a:spcBef>
              <a:spcAft>
                <a:spcPts val="0"/>
              </a:spcAft>
              <a:buSzPts val="1700"/>
              <a:buFont typeface="Calibri"/>
              <a:buChar char="-"/>
            </a:pPr>
            <a:r>
              <a:rPr lang="en" sz="1700">
                <a:solidFill>
                  <a:srgbClr val="595959"/>
                </a:solidFill>
              </a:rPr>
              <a:t>200 mio for human rights and democracy</a:t>
            </a:r>
            <a:endParaRPr sz="1700">
              <a:solidFill>
                <a:srgbClr val="595959"/>
              </a:solidFill>
            </a:endParaRPr>
          </a:p>
          <a:p>
            <a:pPr marL="914400" lvl="1" indent="-336550" algn="l" rtl="0">
              <a:lnSpc>
                <a:spcPct val="100000"/>
              </a:lnSpc>
              <a:spcBef>
                <a:spcPts val="360"/>
              </a:spcBef>
              <a:spcAft>
                <a:spcPts val="0"/>
              </a:spcAft>
              <a:buSzPts val="1700"/>
              <a:buFont typeface="Calibri"/>
              <a:buChar char="-"/>
            </a:pPr>
            <a:r>
              <a:rPr lang="en" sz="1700">
                <a:solidFill>
                  <a:srgbClr val="595959"/>
                </a:solidFill>
              </a:rPr>
              <a:t>200 mio  for CSOs programme</a:t>
            </a:r>
            <a:endParaRPr sz="1700">
              <a:solidFill>
                <a:srgbClr val="595959"/>
              </a:solidFill>
            </a:endParaRPr>
          </a:p>
          <a:p>
            <a:pPr marL="914400" lvl="1" indent="-336550" algn="l" rtl="0">
              <a:lnSpc>
                <a:spcPct val="100000"/>
              </a:lnSpc>
              <a:spcBef>
                <a:spcPts val="360"/>
              </a:spcBef>
              <a:spcAft>
                <a:spcPts val="0"/>
              </a:spcAft>
              <a:buSzPts val="1700"/>
              <a:buFont typeface="Calibri"/>
              <a:buChar char="-"/>
            </a:pPr>
            <a:r>
              <a:rPr lang="en" sz="1700">
                <a:solidFill>
                  <a:srgbClr val="595959"/>
                </a:solidFill>
              </a:rPr>
              <a:t>600 mio for Global Challenges</a:t>
            </a:r>
            <a:endParaRPr sz="1700">
              <a:solidFill>
                <a:srgbClr val="595959"/>
              </a:solidFill>
            </a:endParaRPr>
          </a:p>
          <a:p>
            <a:pPr marL="457200" lvl="0" indent="-361950" algn="l" rtl="0">
              <a:lnSpc>
                <a:spcPct val="100000"/>
              </a:lnSpc>
              <a:spcBef>
                <a:spcPts val="360"/>
              </a:spcBef>
              <a:spcAft>
                <a:spcPts val="0"/>
              </a:spcAft>
              <a:buClr>
                <a:schemeClr val="dk1"/>
              </a:buClr>
              <a:buSzPts val="2100"/>
              <a:buFont typeface="Calibri"/>
              <a:buChar char="-"/>
            </a:pPr>
            <a:r>
              <a:rPr lang="en"/>
              <a:t>Local Authorities (500mio indicative amount under geographic programmes)</a:t>
            </a:r>
            <a:endParaRPr/>
          </a:p>
          <a:p>
            <a:pPr marL="457200" lvl="0" indent="-361950" algn="l" rtl="0">
              <a:lnSpc>
                <a:spcPct val="100000"/>
              </a:lnSpc>
              <a:spcBef>
                <a:spcPts val="360"/>
              </a:spcBef>
              <a:spcAft>
                <a:spcPts val="0"/>
              </a:spcAft>
              <a:buClr>
                <a:schemeClr val="dk1"/>
              </a:buClr>
              <a:buSzPts val="2100"/>
              <a:buFont typeface="Calibri"/>
              <a:buChar char="-"/>
            </a:pPr>
            <a:r>
              <a:rPr lang="en"/>
              <a:t>Erasmus (1.8bn indicative amount under geographic programmes)</a:t>
            </a:r>
            <a:endParaRPr sz="1700"/>
          </a:p>
          <a:p>
            <a:pPr marL="0" lvl="0" indent="0" algn="l" rtl="0">
              <a:spcBef>
                <a:spcPts val="8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Font typeface="Arial"/>
              <a:buNone/>
            </a:pPr>
            <a:r>
              <a:rPr lang="en" sz="4000" b="0">
                <a:solidFill>
                  <a:srgbClr val="C00000"/>
                </a:solidFill>
              </a:rPr>
              <a:t>Some novelties</a:t>
            </a:r>
            <a:endParaRPr/>
          </a:p>
        </p:txBody>
      </p:sp>
      <p:sp>
        <p:nvSpPr>
          <p:cNvPr id="266" name="Google Shape;266;p40"/>
          <p:cNvSpPr txBox="1">
            <a:spLocks noGrp="1"/>
          </p:cNvSpPr>
          <p:nvPr>
            <p:ph type="body" idx="1"/>
          </p:nvPr>
        </p:nvSpPr>
        <p:spPr>
          <a:xfrm>
            <a:off x="628650" y="971653"/>
            <a:ext cx="7886700" cy="32634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360"/>
              </a:spcBef>
              <a:spcAft>
                <a:spcPts val="0"/>
              </a:spcAft>
              <a:buClr>
                <a:schemeClr val="dk1"/>
              </a:buClr>
              <a:buSzPts val="2100"/>
              <a:buFont typeface="Calibri"/>
              <a:buChar char="-"/>
            </a:pPr>
            <a:r>
              <a:rPr lang="en" b="1"/>
              <a:t>Implications of EDF ‘budgetisation’ </a:t>
            </a:r>
            <a:endParaRPr b="1"/>
          </a:p>
          <a:p>
            <a:pPr marL="914400" lvl="1" indent="-361950" algn="l" rtl="0">
              <a:lnSpc>
                <a:spcPct val="100000"/>
              </a:lnSpc>
              <a:spcBef>
                <a:spcPts val="360"/>
              </a:spcBef>
              <a:spcAft>
                <a:spcPts val="0"/>
              </a:spcAft>
              <a:buSzPts val="2100"/>
              <a:buFont typeface="Calibri"/>
              <a:buChar char="-"/>
            </a:pPr>
            <a:r>
              <a:rPr lang="en" sz="2100">
                <a:solidFill>
                  <a:srgbClr val="595959"/>
                </a:solidFill>
              </a:rPr>
              <a:t>‘Winners and losers’ in terms of regions?</a:t>
            </a:r>
            <a:endParaRPr sz="2100">
              <a:solidFill>
                <a:srgbClr val="595959"/>
              </a:solidFill>
            </a:endParaRPr>
          </a:p>
          <a:p>
            <a:pPr marL="914400" lvl="1" indent="-361950" algn="l" rtl="0">
              <a:lnSpc>
                <a:spcPct val="100000"/>
              </a:lnSpc>
              <a:spcBef>
                <a:spcPts val="360"/>
              </a:spcBef>
              <a:spcAft>
                <a:spcPts val="0"/>
              </a:spcAft>
              <a:buClr>
                <a:srgbClr val="595959"/>
              </a:buClr>
              <a:buSzPts val="2100"/>
              <a:buChar char="-"/>
            </a:pPr>
            <a:r>
              <a:rPr lang="en" sz="2100">
                <a:solidFill>
                  <a:srgbClr val="595959"/>
                </a:solidFill>
              </a:rPr>
              <a:t>The focus of cooperation continues to shift towards Africa and the Neighbourhood, although a minimum budget for different regions (caribbean, pacific) is ensured. </a:t>
            </a:r>
            <a:endParaRPr sz="2100">
              <a:solidFill>
                <a:srgbClr val="595959"/>
              </a:solidFill>
            </a:endParaRPr>
          </a:p>
          <a:p>
            <a:pPr marL="457200" lvl="0" indent="-361950" algn="l" rtl="0">
              <a:lnSpc>
                <a:spcPct val="100000"/>
              </a:lnSpc>
              <a:spcBef>
                <a:spcPts val="360"/>
              </a:spcBef>
              <a:spcAft>
                <a:spcPts val="0"/>
              </a:spcAft>
              <a:buClr>
                <a:schemeClr val="dk1"/>
              </a:buClr>
              <a:buSzPts val="2100"/>
              <a:buFont typeface="Calibri"/>
              <a:buChar char="-"/>
            </a:pPr>
            <a:r>
              <a:rPr lang="en" b="1"/>
              <a:t>Changes in the partner country role</a:t>
            </a:r>
            <a:endParaRPr b="1"/>
          </a:p>
          <a:p>
            <a:pPr marL="914400" lvl="1" indent="-330200" algn="l" rtl="0">
              <a:lnSpc>
                <a:spcPct val="100000"/>
              </a:lnSpc>
              <a:spcBef>
                <a:spcPts val="360"/>
              </a:spcBef>
              <a:spcAft>
                <a:spcPts val="0"/>
              </a:spcAft>
              <a:buSzPts val="1600"/>
              <a:buChar char="-"/>
            </a:pPr>
            <a:r>
              <a:rPr lang="en" sz="1900">
                <a:solidFill>
                  <a:srgbClr val="595959"/>
                </a:solidFill>
              </a:rPr>
              <a:t>While development effectiveness principles remain a commitment in the NDICI, and alignment with country priorities should be ensured, compared with EDF programming processes, the country ownership is weakened. </a:t>
            </a:r>
            <a:endParaRPr sz="1600"/>
          </a:p>
          <a:p>
            <a:pPr marL="457200" lvl="0" indent="-361950" algn="l" rtl="0">
              <a:lnSpc>
                <a:spcPct val="100000"/>
              </a:lnSpc>
              <a:spcBef>
                <a:spcPts val="360"/>
              </a:spcBef>
              <a:spcAft>
                <a:spcPts val="0"/>
              </a:spcAft>
              <a:buClr>
                <a:schemeClr val="dk1"/>
              </a:buClr>
              <a:buSzPts val="2100"/>
              <a:buFont typeface="Calibri"/>
              <a:buChar char="-"/>
            </a:pPr>
            <a:r>
              <a:rPr lang="en" b="1"/>
              <a:t>Article 30 - Carry overs...</a:t>
            </a:r>
            <a:endParaRPr b="1"/>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628650" y="273844"/>
            <a:ext cx="7886700" cy="4914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Font typeface="Arial"/>
              <a:buNone/>
            </a:pPr>
            <a:r>
              <a:rPr lang="en" sz="4000" b="0">
                <a:solidFill>
                  <a:srgbClr val="C00000"/>
                </a:solidFill>
              </a:rPr>
              <a:t>Global Europe - programming</a:t>
            </a:r>
            <a:endParaRPr/>
          </a:p>
        </p:txBody>
      </p:sp>
      <p:sp>
        <p:nvSpPr>
          <p:cNvPr id="272" name="Google Shape;272;p41"/>
          <p:cNvSpPr txBox="1">
            <a:spLocks noGrp="1"/>
          </p:cNvSpPr>
          <p:nvPr>
            <p:ph type="body" idx="1"/>
          </p:nvPr>
        </p:nvSpPr>
        <p:spPr>
          <a:xfrm>
            <a:off x="260225" y="765250"/>
            <a:ext cx="8649000" cy="41730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360"/>
              </a:spcBef>
              <a:spcAft>
                <a:spcPts val="0"/>
              </a:spcAft>
              <a:buClr>
                <a:schemeClr val="dk1"/>
              </a:buClr>
              <a:buSzPts val="2100"/>
              <a:buFont typeface="Calibri"/>
              <a:buChar char="-"/>
            </a:pPr>
            <a:r>
              <a:rPr lang="en" dirty="0"/>
              <a:t>MIPs/Regional MIPs</a:t>
            </a:r>
            <a:endParaRPr dirty="0"/>
          </a:p>
          <a:p>
            <a:pPr marL="914400" lvl="1" indent="-342900" algn="l" rtl="0">
              <a:lnSpc>
                <a:spcPct val="100000"/>
              </a:lnSpc>
              <a:spcBef>
                <a:spcPts val="360"/>
              </a:spcBef>
              <a:spcAft>
                <a:spcPts val="0"/>
              </a:spcAft>
              <a:buSzPts val="1800"/>
              <a:buFont typeface="Calibri"/>
              <a:buChar char="-"/>
            </a:pPr>
            <a:r>
              <a:rPr lang="en" dirty="0"/>
              <a:t>Multi-year strategic document, with mid-term review</a:t>
            </a:r>
            <a:endParaRPr dirty="0"/>
          </a:p>
          <a:p>
            <a:pPr marL="914400" lvl="1" indent="-342900" algn="l" rtl="0">
              <a:lnSpc>
                <a:spcPct val="100000"/>
              </a:lnSpc>
              <a:spcBef>
                <a:spcPts val="360"/>
              </a:spcBef>
              <a:spcAft>
                <a:spcPts val="0"/>
              </a:spcAft>
              <a:buSzPts val="1800"/>
              <a:buFont typeface="Calibri"/>
              <a:buChar char="-"/>
            </a:pPr>
            <a:r>
              <a:rPr lang="en" dirty="0"/>
              <a:t>EUDs responsible for ensuring multi-stakeholder consultation</a:t>
            </a:r>
            <a:endParaRPr dirty="0"/>
          </a:p>
          <a:p>
            <a:pPr marL="914400" lvl="1" indent="-342900" algn="l" rtl="0">
              <a:lnSpc>
                <a:spcPct val="100000"/>
              </a:lnSpc>
              <a:spcBef>
                <a:spcPts val="360"/>
              </a:spcBef>
              <a:spcAft>
                <a:spcPts val="0"/>
              </a:spcAft>
              <a:buSzPts val="1800"/>
              <a:buFont typeface="Calibri"/>
              <a:buChar char="-"/>
            </a:pPr>
            <a:r>
              <a:rPr lang="en" dirty="0"/>
              <a:t>Strategic exchange with EP and MS</a:t>
            </a:r>
            <a:endParaRPr dirty="0"/>
          </a:p>
          <a:p>
            <a:pPr marL="914400" lvl="1" indent="-342900" algn="l" rtl="0">
              <a:lnSpc>
                <a:spcPct val="100000"/>
              </a:lnSpc>
              <a:spcBef>
                <a:spcPts val="360"/>
              </a:spcBef>
              <a:spcAft>
                <a:spcPts val="0"/>
              </a:spcAft>
              <a:buSzPts val="1800"/>
              <a:buFont typeface="Calibri"/>
              <a:buChar char="-"/>
            </a:pPr>
            <a:r>
              <a:rPr lang="en" dirty="0"/>
              <a:t>Approval by MS Committee</a:t>
            </a:r>
            <a:endParaRPr sz="2100" dirty="0">
              <a:solidFill>
                <a:srgbClr val="595959"/>
              </a:solidFill>
            </a:endParaRPr>
          </a:p>
          <a:p>
            <a:pPr marL="457200" lvl="0" indent="-361950" algn="l" rtl="0">
              <a:lnSpc>
                <a:spcPct val="100000"/>
              </a:lnSpc>
              <a:spcBef>
                <a:spcPts val="360"/>
              </a:spcBef>
              <a:spcAft>
                <a:spcPts val="0"/>
              </a:spcAft>
              <a:buClr>
                <a:schemeClr val="dk1"/>
              </a:buClr>
              <a:buSzPts val="2100"/>
              <a:buFont typeface="Calibri"/>
              <a:buChar char="-"/>
            </a:pPr>
            <a:r>
              <a:rPr lang="en" dirty="0"/>
              <a:t>EC prepared 2021 Annual Action Plans for each programme</a:t>
            </a:r>
            <a:endParaRPr dirty="0"/>
          </a:p>
          <a:p>
            <a:pPr marL="914400" lvl="1" indent="-342900" algn="l" rtl="0">
              <a:lnSpc>
                <a:spcPct val="100000"/>
              </a:lnSpc>
              <a:spcBef>
                <a:spcPts val="360"/>
              </a:spcBef>
              <a:spcAft>
                <a:spcPts val="0"/>
              </a:spcAft>
              <a:buSzPts val="1800"/>
              <a:buFont typeface="Calibri"/>
              <a:buChar char="-"/>
            </a:pPr>
            <a:r>
              <a:rPr lang="en" dirty="0"/>
              <a:t>Actions to be financed outlined in annexes to AAP</a:t>
            </a:r>
            <a:endParaRPr dirty="0"/>
          </a:p>
          <a:p>
            <a:pPr marL="457200" lvl="0" indent="-361950" algn="l" rtl="0">
              <a:lnSpc>
                <a:spcPct val="100000"/>
              </a:lnSpc>
              <a:spcBef>
                <a:spcPts val="360"/>
              </a:spcBef>
              <a:spcAft>
                <a:spcPts val="0"/>
              </a:spcAft>
              <a:buClr>
                <a:schemeClr val="dk1"/>
              </a:buClr>
              <a:buSzPts val="2100"/>
              <a:buFont typeface="Calibri"/>
              <a:buChar char="-"/>
            </a:pPr>
            <a:r>
              <a:rPr lang="en" dirty="0"/>
              <a:t>Joint programming with MS and agencies/IFIs: joint analysis and response leading to multi-annual programming based on country priorities </a:t>
            </a:r>
            <a:endParaRPr dirty="0"/>
          </a:p>
          <a:p>
            <a:pPr marL="457200" lvl="0" indent="-361950" algn="l" rtl="0">
              <a:lnSpc>
                <a:spcPct val="100000"/>
              </a:lnSpc>
              <a:spcBef>
                <a:spcPts val="360"/>
              </a:spcBef>
              <a:spcAft>
                <a:spcPts val="0"/>
              </a:spcAft>
              <a:buClr>
                <a:schemeClr val="dk1"/>
              </a:buClr>
              <a:buSzPts val="2100"/>
              <a:buFont typeface="Calibri"/>
              <a:buChar char="-"/>
            </a:pPr>
            <a:r>
              <a:rPr lang="en" dirty="0"/>
              <a:t>NEW: Team Europe, an approach born in COVID times</a:t>
            </a:r>
            <a:endParaRPr dirty="0"/>
          </a:p>
          <a:p>
            <a:pPr marL="914400" lvl="1" indent="-342900" algn="l" rtl="0">
              <a:lnSpc>
                <a:spcPct val="100000"/>
              </a:lnSpc>
              <a:spcBef>
                <a:spcPts val="360"/>
              </a:spcBef>
              <a:spcAft>
                <a:spcPts val="0"/>
              </a:spcAft>
              <a:buSzPts val="1800"/>
              <a:buFont typeface="Calibri"/>
              <a:buChar char="-"/>
            </a:pPr>
            <a:r>
              <a:rPr lang="en" dirty="0"/>
              <a:t>Includes Team Europe Initiatives - flagships with common branding</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1780</Words>
  <Application>Microsoft Office PowerPoint</Application>
  <PresentationFormat>On-screen Show (16:9)</PresentationFormat>
  <Paragraphs>189</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Calibri</vt:lpstr>
      <vt:lpstr>Roboto Condensed</vt:lpstr>
      <vt:lpstr>Arial</vt:lpstr>
      <vt:lpstr>Roboto</vt:lpstr>
      <vt:lpstr>Simple Light</vt:lpstr>
      <vt:lpstr>Office Theme</vt:lpstr>
      <vt:lpstr>  Global Europe Instrument  =  </vt:lpstr>
      <vt:lpstr>PowerPoint Presentation</vt:lpstr>
      <vt:lpstr> Context for this new instrument </vt:lpstr>
      <vt:lpstr>Context: Overarching geopolitical priorities  of the new Commission</vt:lpstr>
      <vt:lpstr>PowerPoint Presentation</vt:lpstr>
      <vt:lpstr>  Main features new instrument  </vt:lpstr>
      <vt:lpstr> Global Europe figures - other details in final agreement </vt:lpstr>
      <vt:lpstr>Some novelties</vt:lpstr>
      <vt:lpstr>Global Europe - programming</vt:lpstr>
      <vt:lpstr>Geographic - Programming timeline</vt:lpstr>
      <vt:lpstr>Cross-cutting priorities of the new Commission</vt:lpstr>
      <vt:lpstr>Team Europe Initiatives and Joint Programming</vt:lpstr>
      <vt:lpstr> Global Europe -   Opportunities for CSOs</vt:lpstr>
      <vt:lpstr> Global Europe - CSO programme in final agreement </vt:lpstr>
      <vt:lpstr> Global Europe - modalities </vt:lpstr>
      <vt:lpstr> Global Europe - modalities  Opportunities for CSOs</vt:lpstr>
      <vt:lpstr> Key CONCORD achievements  </vt:lpstr>
      <vt:lpstr> Key CONCORD achievements cont’d  </vt:lpstr>
      <vt:lpstr>   Global Europe - adoption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Global Europe Instrument  =  </dc:title>
  <dc:creator>Jacques Perrot</dc:creator>
  <cp:lastModifiedBy>Jacques Perrot</cp:lastModifiedBy>
  <cp:revision>3</cp:revision>
  <dcterms:modified xsi:type="dcterms:W3CDTF">2022-06-29T10:00:48Z</dcterms:modified>
</cp:coreProperties>
</file>